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62" r:id="rId7"/>
  </p:sldMasterIdLst>
  <p:notesMasterIdLst>
    <p:notesMasterId r:id="rId105"/>
  </p:notesMasterIdLst>
  <p:handoutMasterIdLst>
    <p:handoutMasterId r:id="rId106"/>
  </p:handoutMasterIdLst>
  <p:sldIdLst>
    <p:sldId id="1391" r:id="rId8"/>
    <p:sldId id="1304" r:id="rId9"/>
    <p:sldId id="1392" r:id="rId10"/>
    <p:sldId id="777" r:id="rId11"/>
    <p:sldId id="1480" r:id="rId12"/>
    <p:sldId id="1395" r:id="rId13"/>
    <p:sldId id="1394" r:id="rId14"/>
    <p:sldId id="1397" r:id="rId15"/>
    <p:sldId id="1398" r:id="rId16"/>
    <p:sldId id="1481" r:id="rId17"/>
    <p:sldId id="1482" r:id="rId18"/>
    <p:sldId id="1484" r:id="rId19"/>
    <p:sldId id="1457" r:id="rId20"/>
    <p:sldId id="1483" r:id="rId21"/>
    <p:sldId id="1485" r:id="rId22"/>
    <p:sldId id="1400" r:id="rId23"/>
    <p:sldId id="1401" r:id="rId24"/>
    <p:sldId id="1568" r:id="rId25"/>
    <p:sldId id="1569" r:id="rId26"/>
    <p:sldId id="1564" r:id="rId27"/>
    <p:sldId id="1565" r:id="rId28"/>
    <p:sldId id="1566" r:id="rId29"/>
    <p:sldId id="1317" r:id="rId30"/>
    <p:sldId id="1408" r:id="rId31"/>
    <p:sldId id="1318" r:id="rId32"/>
    <p:sldId id="1570" r:id="rId33"/>
    <p:sldId id="1571" r:id="rId34"/>
    <p:sldId id="1572" r:id="rId35"/>
    <p:sldId id="1573" r:id="rId36"/>
    <p:sldId id="1578" r:id="rId37"/>
    <p:sldId id="1575" r:id="rId38"/>
    <p:sldId id="1576" r:id="rId39"/>
    <p:sldId id="1577" r:id="rId40"/>
    <p:sldId id="894" r:id="rId41"/>
    <p:sldId id="258" r:id="rId42"/>
    <p:sldId id="1419" r:id="rId43"/>
    <p:sldId id="1420" r:id="rId44"/>
    <p:sldId id="1579" r:id="rId45"/>
    <p:sldId id="1455" r:id="rId46"/>
    <p:sldId id="1329" r:id="rId47"/>
    <p:sldId id="1421" r:id="rId48"/>
    <p:sldId id="1468" r:id="rId49"/>
    <p:sldId id="1423" r:id="rId50"/>
    <p:sldId id="270" r:id="rId51"/>
    <p:sldId id="281" r:id="rId52"/>
    <p:sldId id="273" r:id="rId53"/>
    <p:sldId id="267" r:id="rId54"/>
    <p:sldId id="268" r:id="rId55"/>
    <p:sldId id="1427" r:id="rId56"/>
    <p:sldId id="1428" r:id="rId57"/>
    <p:sldId id="269" r:id="rId58"/>
    <p:sldId id="1456" r:id="rId59"/>
    <p:sldId id="1429" r:id="rId60"/>
    <p:sldId id="1314" r:id="rId61"/>
    <p:sldId id="272" r:id="rId62"/>
    <p:sldId id="274" r:id="rId63"/>
    <p:sldId id="1328" r:id="rId64"/>
    <p:sldId id="1316" r:id="rId65"/>
    <p:sldId id="1431" r:id="rId66"/>
    <p:sldId id="1495" r:id="rId67"/>
    <p:sldId id="1461" r:id="rId68"/>
    <p:sldId id="1462" r:id="rId69"/>
    <p:sldId id="1494" r:id="rId70"/>
    <p:sldId id="1465" r:id="rId71"/>
    <p:sldId id="1470" r:id="rId72"/>
    <p:sldId id="1435" r:id="rId73"/>
    <p:sldId id="1580" r:id="rId74"/>
    <p:sldId id="1464" r:id="rId75"/>
    <p:sldId id="1438" r:id="rId76"/>
    <p:sldId id="1552" r:id="rId77"/>
    <p:sldId id="1581" r:id="rId78"/>
    <p:sldId id="1553" r:id="rId79"/>
    <p:sldId id="1546" r:id="rId80"/>
    <p:sldId id="1550" r:id="rId81"/>
    <p:sldId id="986" r:id="rId82"/>
    <p:sldId id="1488" r:id="rId83"/>
    <p:sldId id="1440" r:id="rId84"/>
    <p:sldId id="1441" r:id="rId85"/>
    <p:sldId id="1442" r:id="rId86"/>
    <p:sldId id="1443" r:id="rId87"/>
    <p:sldId id="988" r:id="rId88"/>
    <p:sldId id="990" r:id="rId89"/>
    <p:sldId id="991" r:id="rId90"/>
    <p:sldId id="982" r:id="rId91"/>
    <p:sldId id="1007" r:id="rId92"/>
    <p:sldId id="992" r:id="rId93"/>
    <p:sldId id="994" r:id="rId94"/>
    <p:sldId id="1583" r:id="rId95"/>
    <p:sldId id="1444" r:id="rId96"/>
    <p:sldId id="1471" r:id="rId97"/>
    <p:sldId id="1451" r:id="rId98"/>
    <p:sldId id="1324" r:id="rId99"/>
    <p:sldId id="1584" r:id="rId100"/>
    <p:sldId id="1325" r:id="rId101"/>
    <p:sldId id="1478" r:id="rId102"/>
    <p:sldId id="1430" r:id="rId103"/>
    <p:sldId id="1327" r:id="rId10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131676C-31E4-483B-8CD4-A55C90F4F6A1}">
          <p14:sldIdLst>
            <p14:sldId id="1391"/>
            <p14:sldId id="1304"/>
            <p14:sldId id="1392"/>
            <p14:sldId id="777"/>
            <p14:sldId id="1480"/>
            <p14:sldId id="1395"/>
          </p14:sldIdLst>
        </p14:section>
        <p14:section name="Introducing Ci3T" id="{61257BEF-EA54-4EE5-8B52-3BAEA449F6FF}">
          <p14:sldIdLst>
            <p14:sldId id="1394"/>
            <p14:sldId id="1397"/>
            <p14:sldId id="1398"/>
            <p14:sldId id="1481"/>
            <p14:sldId id="1482"/>
            <p14:sldId id="1484"/>
            <p14:sldId id="1457"/>
            <p14:sldId id="1483"/>
            <p14:sldId id="1485"/>
            <p14:sldId id="1400"/>
            <p14:sldId id="1401"/>
            <p14:sldId id="1568"/>
            <p14:sldId id="1569"/>
            <p14:sldId id="1564"/>
            <p14:sldId id="1565"/>
            <p14:sldId id="1566"/>
            <p14:sldId id="1317"/>
            <p14:sldId id="1408"/>
            <p14:sldId id="1318"/>
            <p14:sldId id="1570"/>
            <p14:sldId id="1571"/>
            <p14:sldId id="1572"/>
            <p14:sldId id="1573"/>
            <p14:sldId id="1578"/>
            <p14:sldId id="1575"/>
            <p14:sldId id="1576"/>
            <p14:sldId id="1577"/>
            <p14:sldId id="894"/>
            <p14:sldId id="258"/>
          </p14:sldIdLst>
        </p14:section>
        <p14:section name="The Role of Screening: At Tier 1" id="{17547347-5D9A-4F51-BE6D-1FA7C6BC9C31}">
          <p14:sldIdLst>
            <p14:sldId id="1419"/>
            <p14:sldId id="1420"/>
            <p14:sldId id="1579"/>
            <p14:sldId id="1455"/>
            <p14:sldId id="1329"/>
            <p14:sldId id="1421"/>
            <p14:sldId id="1468"/>
            <p14:sldId id="1423"/>
            <p14:sldId id="270"/>
            <p14:sldId id="281"/>
            <p14:sldId id="273"/>
            <p14:sldId id="267"/>
            <p14:sldId id="268"/>
            <p14:sldId id="1427"/>
            <p14:sldId id="1428"/>
            <p14:sldId id="269"/>
            <p14:sldId id="1456"/>
            <p14:sldId id="1429"/>
            <p14:sldId id="1314"/>
            <p14:sldId id="272"/>
            <p14:sldId id="274"/>
            <p14:sldId id="1328"/>
            <p14:sldId id="1316"/>
            <p14:sldId id="1431"/>
            <p14:sldId id="1495"/>
            <p14:sldId id="1461"/>
            <p14:sldId id="1462"/>
            <p14:sldId id="1494"/>
            <p14:sldId id="1465"/>
            <p14:sldId id="1470"/>
          </p14:sldIdLst>
        </p14:section>
        <p14:section name="The Role of Screening: Using Screening Data to Shape Instruction. At Tier 1, At All Tiers, At Tiers 2 &amp; 3" id="{8F85390E-44AB-4EB9-A372-8616C2A8E0B4}">
          <p14:sldIdLst>
            <p14:sldId id="1435"/>
            <p14:sldId id="1580"/>
            <p14:sldId id="1464"/>
            <p14:sldId id="1438"/>
            <p14:sldId id="1552"/>
            <p14:sldId id="1581"/>
            <p14:sldId id="1553"/>
            <p14:sldId id="1546"/>
            <p14:sldId id="1550"/>
            <p14:sldId id="986"/>
            <p14:sldId id="1488"/>
            <p14:sldId id="1440"/>
            <p14:sldId id="1441"/>
            <p14:sldId id="1442"/>
            <p14:sldId id="1443"/>
            <p14:sldId id="988"/>
            <p14:sldId id="990"/>
            <p14:sldId id="991"/>
            <p14:sldId id="982"/>
            <p14:sldId id="1007"/>
            <p14:sldId id="992"/>
            <p14:sldId id="994"/>
            <p14:sldId id="1583"/>
            <p14:sldId id="1444"/>
            <p14:sldId id="1471"/>
          </p14:sldIdLst>
        </p14:section>
        <p14:section name="Planning for Next Steps" id="{58B7454B-9E9F-4200-80DB-0DD0E1260C4D}">
          <p14:sldIdLst>
            <p14:sldId id="1451"/>
            <p14:sldId id="1324"/>
            <p14:sldId id="1584"/>
            <p14:sldId id="1325"/>
            <p14:sldId id="1478"/>
            <p14:sldId id="1430"/>
            <p14:sldId id="13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405AB1"/>
    <a:srgbClr val="000000"/>
    <a:srgbClr val="FFF999"/>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6908EB-1473-4751-A327-B94B4B877D3E}" v="63" dt="2022-01-03T15:29:51.350"/>
    <p1510:client id="{E778F725-5BAB-44CD-8B97-7EB90468E723}" v="4" dt="2022-01-03T15:47:35.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microsoft.com/office/2015/10/relationships/revisionInfo" Target="revisionInfo.xml"/><Relationship Id="rId16" Type="http://schemas.openxmlformats.org/officeDocument/2006/relationships/slide" Target="slides/slide9.xml"/><Relationship Id="rId107" Type="http://schemas.openxmlformats.org/officeDocument/2006/relationships/presProps" Target="pres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heme" Target="theme/theme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E778F725-5BAB-44CD-8B97-7EB90468E723}"/>
    <pc:docChg chg="undo custSel modSld">
      <pc:chgData name="Lane, Kathleen" userId="d8586a00-d571-4eeb-bfc3-f42bf250439e" providerId="ADAL" clId="{E778F725-5BAB-44CD-8B97-7EB90468E723}" dt="2022-01-03T15:49:05.774" v="55" actId="14100"/>
      <pc:docMkLst>
        <pc:docMk/>
      </pc:docMkLst>
      <pc:sldChg chg="modSp mod">
        <pc:chgData name="Lane, Kathleen" userId="d8586a00-d571-4eeb-bfc3-f42bf250439e" providerId="ADAL" clId="{E778F725-5BAB-44CD-8B97-7EB90468E723}" dt="2022-01-02T21:05:01.492" v="3" actId="20577"/>
        <pc:sldMkLst>
          <pc:docMk/>
          <pc:sldMk cId="1245211170" sldId="1391"/>
        </pc:sldMkLst>
        <pc:spChg chg="mod">
          <ac:chgData name="Lane, Kathleen" userId="d8586a00-d571-4eeb-bfc3-f42bf250439e" providerId="ADAL" clId="{E778F725-5BAB-44CD-8B97-7EB90468E723}" dt="2022-01-02T21:05:01.492" v="3" actId="20577"/>
          <ac:spMkLst>
            <pc:docMk/>
            <pc:sldMk cId="1245211170" sldId="1391"/>
            <ac:spMk id="3" creationId="{0D337FBC-930C-4853-81B1-AFB3B68953A6}"/>
          </ac:spMkLst>
        </pc:spChg>
      </pc:sldChg>
      <pc:sldChg chg="addSp delSp modSp mod">
        <pc:chgData name="Lane, Kathleen" userId="d8586a00-d571-4eeb-bfc3-f42bf250439e" providerId="ADAL" clId="{E778F725-5BAB-44CD-8B97-7EB90468E723}" dt="2022-01-02T21:08:53.969" v="51" actId="20577"/>
        <pc:sldMkLst>
          <pc:docMk/>
          <pc:sldMk cId="1371207314" sldId="1488"/>
        </pc:sldMkLst>
        <pc:spChg chg="add del mod">
          <ac:chgData name="Lane, Kathleen" userId="d8586a00-d571-4eeb-bfc3-f42bf250439e" providerId="ADAL" clId="{E778F725-5BAB-44CD-8B97-7EB90468E723}" dt="2022-01-02T21:07:59.441" v="9" actId="21"/>
          <ac:spMkLst>
            <pc:docMk/>
            <pc:sldMk cId="1371207314" sldId="1488"/>
            <ac:spMk id="2" creationId="{FA53CE69-B52D-4B6A-9C23-76609FC45766}"/>
          </ac:spMkLst>
        </pc:spChg>
        <pc:spChg chg="add mod">
          <ac:chgData name="Lane, Kathleen" userId="d8586a00-d571-4eeb-bfc3-f42bf250439e" providerId="ADAL" clId="{E778F725-5BAB-44CD-8B97-7EB90468E723}" dt="2022-01-02T21:08:53.969" v="51" actId="20577"/>
          <ac:spMkLst>
            <pc:docMk/>
            <pc:sldMk cId="1371207314" sldId="1488"/>
            <ac:spMk id="3" creationId="{0CFCBDF4-8FD5-4B02-AB2F-4F12E8D6BB5E}"/>
          </ac:spMkLst>
        </pc:spChg>
      </pc:sldChg>
      <pc:sldChg chg="delSp modSp mod">
        <pc:chgData name="Lane, Kathleen" userId="d8586a00-d571-4eeb-bfc3-f42bf250439e" providerId="ADAL" clId="{E778F725-5BAB-44CD-8B97-7EB90468E723}" dt="2022-01-03T15:49:05.774" v="55" actId="14100"/>
        <pc:sldMkLst>
          <pc:docMk/>
          <pc:sldMk cId="1723430665" sldId="1579"/>
        </pc:sldMkLst>
        <pc:spChg chg="del">
          <ac:chgData name="Lane, Kathleen" userId="d8586a00-d571-4eeb-bfc3-f42bf250439e" providerId="ADAL" clId="{E778F725-5BAB-44CD-8B97-7EB90468E723}" dt="2022-01-03T15:48:54.439" v="52" actId="478"/>
          <ac:spMkLst>
            <pc:docMk/>
            <pc:sldMk cId="1723430665" sldId="1579"/>
            <ac:spMk id="15" creationId="{3AE9D4F7-6549-4A5C-BEDE-3056519D671B}"/>
          </ac:spMkLst>
        </pc:spChg>
        <pc:picChg chg="mod">
          <ac:chgData name="Lane, Kathleen" userId="d8586a00-d571-4eeb-bfc3-f42bf250439e" providerId="ADAL" clId="{E778F725-5BAB-44CD-8B97-7EB90468E723}" dt="2022-01-03T15:49:05.774" v="55" actId="14100"/>
          <ac:picMkLst>
            <pc:docMk/>
            <pc:sldMk cId="1723430665" sldId="1579"/>
            <ac:picMk id="13" creationId="{64695194-D10C-4305-8EBF-8DA441B57618}"/>
          </ac:picMkLst>
        </pc:picChg>
      </pc:sldChg>
    </pc:docChg>
  </pc:docChgLst>
  <pc:docChgLst>
    <pc:chgData name="Austin, Katherine S" userId="4d544333-a025-46b2-8168-67acb71e4e10" providerId="ADAL" clId="{0E6908EB-1473-4751-A327-B94B4B877D3E}"/>
    <pc:docChg chg="undo custSel modSld addSection delSection modSection">
      <pc:chgData name="Austin, Katherine S" userId="4d544333-a025-46b2-8168-67acb71e4e10" providerId="ADAL" clId="{0E6908EB-1473-4751-A327-B94B4B877D3E}" dt="2022-01-03T15:38:10.179" v="272" actId="17846"/>
      <pc:docMkLst>
        <pc:docMk/>
      </pc:docMkLst>
      <pc:sldChg chg="modSp">
        <pc:chgData name="Austin, Katherine S" userId="4d544333-a025-46b2-8168-67acb71e4e10" providerId="ADAL" clId="{0E6908EB-1473-4751-A327-B94B4B877D3E}" dt="2022-01-03T15:28:38.567" v="62" actId="20577"/>
        <pc:sldMkLst>
          <pc:docMk/>
          <pc:sldMk cId="1869327635" sldId="267"/>
        </pc:sldMkLst>
        <pc:graphicFrameChg chg="mod">
          <ac:chgData name="Austin, Katherine S" userId="4d544333-a025-46b2-8168-67acb71e4e10" providerId="ADAL" clId="{0E6908EB-1473-4751-A327-B94B4B877D3E}" dt="2022-01-03T15:28:38.567" v="62" actId="20577"/>
          <ac:graphicFrameMkLst>
            <pc:docMk/>
            <pc:sldMk cId="1869327635" sldId="267"/>
            <ac:graphicFrameMk id="13" creationId="{AEE3F2DC-5DD9-3842-BCF8-632149F009C4}"/>
          </ac:graphicFrameMkLst>
        </pc:graphicFrameChg>
      </pc:sldChg>
      <pc:sldChg chg="modSp">
        <pc:chgData name="Austin, Katherine S" userId="4d544333-a025-46b2-8168-67acb71e4e10" providerId="ADAL" clId="{0E6908EB-1473-4751-A327-B94B4B877D3E}" dt="2022-01-03T15:26:08.287" v="14" actId="20577"/>
        <pc:sldMkLst>
          <pc:docMk/>
          <pc:sldMk cId="1381298831" sldId="269"/>
        </pc:sldMkLst>
        <pc:graphicFrameChg chg="mod">
          <ac:chgData name="Austin, Katherine S" userId="4d544333-a025-46b2-8168-67acb71e4e10" providerId="ADAL" clId="{0E6908EB-1473-4751-A327-B94B4B877D3E}" dt="2022-01-03T15:26:08.287" v="14" actId="20577"/>
          <ac:graphicFrameMkLst>
            <pc:docMk/>
            <pc:sldMk cId="1381298831" sldId="269"/>
            <ac:graphicFrameMk id="9" creationId="{AEE3F2DC-5DD9-3842-BCF8-632149F009C4}"/>
          </ac:graphicFrameMkLst>
        </pc:graphicFrameChg>
      </pc:sldChg>
      <pc:sldChg chg="modSp mod">
        <pc:chgData name="Austin, Katherine S" userId="4d544333-a025-46b2-8168-67acb71e4e10" providerId="ADAL" clId="{0E6908EB-1473-4751-A327-B94B4B877D3E}" dt="2022-01-03T15:24:41.386" v="0" actId="1076"/>
        <pc:sldMkLst>
          <pc:docMk/>
          <pc:sldMk cId="211566016" sldId="1304"/>
        </pc:sldMkLst>
        <pc:grpChg chg="mod">
          <ac:chgData name="Austin, Katherine S" userId="4d544333-a025-46b2-8168-67acb71e4e10" providerId="ADAL" clId="{0E6908EB-1473-4751-A327-B94B4B877D3E}" dt="2022-01-03T15:24:41.386" v="0" actId="1076"/>
          <ac:grpSpMkLst>
            <pc:docMk/>
            <pc:sldMk cId="211566016" sldId="1304"/>
            <ac:grpSpMk id="5" creationId="{5268C890-5DFA-2447-8B4E-762615118E61}"/>
          </ac:grpSpMkLst>
        </pc:grpChg>
      </pc:sldChg>
      <pc:sldChg chg="modSp">
        <pc:chgData name="Austin, Katherine S" userId="4d544333-a025-46b2-8168-67acb71e4e10" providerId="ADAL" clId="{0E6908EB-1473-4751-A327-B94B4B877D3E}" dt="2022-01-03T15:26:31.031" v="46" actId="20577"/>
        <pc:sldMkLst>
          <pc:docMk/>
          <pc:sldMk cId="1739815165" sldId="1314"/>
        </pc:sldMkLst>
        <pc:graphicFrameChg chg="mod">
          <ac:chgData name="Austin, Katherine S" userId="4d544333-a025-46b2-8168-67acb71e4e10" providerId="ADAL" clId="{0E6908EB-1473-4751-A327-B94B4B877D3E}" dt="2022-01-03T15:26:31.031" v="46" actId="20577"/>
          <ac:graphicFrameMkLst>
            <pc:docMk/>
            <pc:sldMk cId="1739815165" sldId="1314"/>
            <ac:graphicFrameMk id="8" creationId="{9DBD1C30-C3F1-294B-A467-755468858991}"/>
          </ac:graphicFrameMkLst>
        </pc:graphicFrameChg>
      </pc:sldChg>
      <pc:sldChg chg="addSp modSp mod">
        <pc:chgData name="Austin, Katherine S" userId="4d544333-a025-46b2-8168-67acb71e4e10" providerId="ADAL" clId="{0E6908EB-1473-4751-A327-B94B4B877D3E}" dt="2022-01-03T15:30:37.543" v="267" actId="13822"/>
        <pc:sldMkLst>
          <pc:docMk/>
          <pc:sldMk cId="1723430665" sldId="1579"/>
        </pc:sldMkLst>
        <pc:spChg chg="add mod">
          <ac:chgData name="Austin, Katherine S" userId="4d544333-a025-46b2-8168-67acb71e4e10" providerId="ADAL" clId="{0E6908EB-1473-4751-A327-B94B4B877D3E}" dt="2022-01-03T15:30:37.543" v="267" actId="13822"/>
          <ac:spMkLst>
            <pc:docMk/>
            <pc:sldMk cId="1723430665" sldId="1579"/>
            <ac:spMk id="15" creationId="{3AE9D4F7-6549-4A5C-BEDE-3056519D671B}"/>
          </ac:spMkLst>
        </pc:spChg>
        <pc:picChg chg="mod">
          <ac:chgData name="Austin, Katherine S" userId="4d544333-a025-46b2-8168-67acb71e4e10" providerId="ADAL" clId="{0E6908EB-1473-4751-A327-B94B4B877D3E}" dt="2022-01-03T15:29:51.350" v="66" actId="1076"/>
          <ac:picMkLst>
            <pc:docMk/>
            <pc:sldMk cId="1723430665" sldId="1579"/>
            <ac:picMk id="11" creationId="{C4FA7E09-9062-424B-9C59-2C1CFE66A1AD}"/>
          </ac:picMkLst>
        </pc:picChg>
        <pc:picChg chg="mod">
          <ac:chgData name="Austin, Katherine S" userId="4d544333-a025-46b2-8168-67acb71e4e10" providerId="ADAL" clId="{0E6908EB-1473-4751-A327-B94B4B877D3E}" dt="2022-01-03T15:29:55.581" v="67" actId="1076"/>
          <ac:picMkLst>
            <pc:docMk/>
            <pc:sldMk cId="1723430665" sldId="1579"/>
            <ac:picMk id="12" creationId="{8534105A-CFBB-42D9-A1EA-BA9527ADD260}"/>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0.55610000000000004</c:v>
                </c:pt>
                <c:pt idx="1">
                  <c:v>0.5141</c:v>
                </c:pt>
                <c:pt idx="2">
                  <c:v>0.58441558441558439</c:v>
                </c:pt>
                <c:pt idx="3">
                  <c:v>0.67105263157894735</c:v>
                </c:pt>
                <c:pt idx="4">
                  <c:v>0.59471365638766516</c:v>
                </c:pt>
                <c:pt idx="5">
                  <c:v>0.62871287128712872</c:v>
                </c:pt>
                <c:pt idx="6">
                  <c:v>0.80220000000000002</c:v>
                </c:pt>
                <c:pt idx="7">
                  <c:v>0.71730000000000005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0.26529999999999998</c:v>
                </c:pt>
                <c:pt idx="1">
                  <c:v>0.29380000000000001</c:v>
                </c:pt>
                <c:pt idx="2">
                  <c:v>0.26406926406926406</c:v>
                </c:pt>
                <c:pt idx="3">
                  <c:v>0.17982456140350878</c:v>
                </c:pt>
                <c:pt idx="4">
                  <c:v>0.22907488986784141</c:v>
                </c:pt>
                <c:pt idx="5">
                  <c:v>0.20792079207920791</c:v>
                </c:pt>
                <c:pt idx="6">
                  <c:v>0.1429</c:v>
                </c:pt>
                <c:pt idx="7">
                  <c:v>0.1832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0.17860000000000001</c:v>
                </c:pt>
                <c:pt idx="1">
                  <c:v>0.19209999999999999</c:v>
                </c:pt>
                <c:pt idx="2">
                  <c:v>0.15151515151515152</c:v>
                </c:pt>
                <c:pt idx="3">
                  <c:v>0.14912280701754385</c:v>
                </c:pt>
                <c:pt idx="4">
                  <c:v>0.1762114537444934</c:v>
                </c:pt>
                <c:pt idx="5">
                  <c:v>0.16336633663366337</c:v>
                </c:pt>
                <c:pt idx="6">
                  <c:v>5.4899999999999997E-2</c:v>
                </c:pt>
                <c:pt idx="7">
                  <c:v>9.9500000000000005E-2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0.49489795918367346</c:v>
                </c:pt>
                <c:pt idx="1">
                  <c:v>0.57062146892655363</c:v>
                </c:pt>
                <c:pt idx="2">
                  <c:v>0.58874458874458879</c:v>
                </c:pt>
                <c:pt idx="3">
                  <c:v>0.67105263157894735</c:v>
                </c:pt>
                <c:pt idx="4">
                  <c:v>0.65198237885462551</c:v>
                </c:pt>
                <c:pt idx="5">
                  <c:v>0.63366336633663367</c:v>
                </c:pt>
                <c:pt idx="6">
                  <c:v>0.75270000000000004</c:v>
                </c:pt>
                <c:pt idx="7">
                  <c:v>0.7016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0.19387755102040816</c:v>
                </c:pt>
                <c:pt idx="1">
                  <c:v>0.16949152542372881</c:v>
                </c:pt>
                <c:pt idx="2">
                  <c:v>0.19913419913419914</c:v>
                </c:pt>
                <c:pt idx="3">
                  <c:v>0.19298245614035087</c:v>
                </c:pt>
                <c:pt idx="4">
                  <c:v>0.16299559471365638</c:v>
                </c:pt>
                <c:pt idx="5">
                  <c:v>0.17326732673267325</c:v>
                </c:pt>
                <c:pt idx="6">
                  <c:v>0.1484</c:v>
                </c:pt>
                <c:pt idx="7">
                  <c:v>0.1623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0.31122448979591838</c:v>
                </c:pt>
                <c:pt idx="1">
                  <c:v>0.25988700564971751</c:v>
                </c:pt>
                <c:pt idx="2">
                  <c:v>0.21212121212121213</c:v>
                </c:pt>
                <c:pt idx="3">
                  <c:v>0.13596491228070176</c:v>
                </c:pt>
                <c:pt idx="4">
                  <c:v>0.18502202643171806</c:v>
                </c:pt>
                <c:pt idx="5">
                  <c:v>0.19306930693069307</c:v>
                </c:pt>
                <c:pt idx="6">
                  <c:v>9.8900000000000002E-2</c:v>
                </c:pt>
                <c:pt idx="7">
                  <c:v>0.1361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_rels/data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image" Target="../media/image131.png"/><Relationship Id="rId5" Type="http://schemas.microsoft.com/office/2007/relationships/hdphoto" Target="../media/hdphoto4.wdp"/><Relationship Id="rId4" Type="http://schemas.openxmlformats.org/officeDocument/2006/relationships/image" Target="../media/image134.png"/></Relationships>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131.png"/><Relationship Id="rId2" Type="http://schemas.microsoft.com/office/2007/relationships/hdphoto" Target="../media/hdphoto4.wdp"/><Relationship Id="rId1" Type="http://schemas.openxmlformats.org/officeDocument/2006/relationships/image" Target="../media/image134.png"/><Relationship Id="rId5" Type="http://schemas.openxmlformats.org/officeDocument/2006/relationships/image" Target="../media/image132.png"/><Relationship Id="rId4" Type="http://schemas.openxmlformats.org/officeDocument/2006/relationships/image" Target="../media/image13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rgbClr val="FF9933"/>
        </a:solidFill>
      </dgm:spPr>
      <dgm:t>
        <a:bodyPr/>
        <a:lstStyle/>
        <a:p>
          <a:r>
            <a:rPr lang="en-US" b="1"/>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rgbClr val="FFC000"/>
        </a:solidFill>
      </dgm:spPr>
      <dgm:t>
        <a:bodyPr/>
        <a:lstStyle/>
        <a:p>
          <a:r>
            <a:rPr lang="en-US" b="1"/>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rgbClr val="00B050"/>
        </a:solidFill>
      </dgm:spPr>
      <dgm:t>
        <a:bodyPr/>
        <a:lstStyle/>
        <a:p>
          <a:r>
            <a:rPr lang="en-US" b="1"/>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rgbClr val="00B050"/>
        </a:solidFill>
      </dgm:spPr>
      <dgm:t>
        <a:bodyPr/>
        <a:lstStyle/>
        <a:p>
          <a:r>
            <a:rPr lang="en-US" b="1"/>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a:solidFill>
          <a:srgbClr val="FF9933"/>
        </a:solidFill>
      </dgm:spPr>
      <dgm:t>
        <a:bodyPr/>
        <a:lstStyle/>
        <a:p>
          <a:r>
            <a:rPr lang="en-US" b="1"/>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a:xfrm>
          <a:off x="5354923" y="-32410"/>
          <a:ext cx="3228245" cy="5197111"/>
        </a:xfrm>
        <a:prstGeom prst="rect">
          <a:avLst/>
        </a:prstGeom>
        <a:noFill/>
        <a:ln w="12700" cap="flat" cmpd="sng" algn="ctr">
          <a:noFill/>
          <a:prstDash val="solid"/>
          <a:miter lim="800000"/>
        </a:ln>
        <a:effectLst/>
        <a:sp3d/>
      </dgm:spPr>
      <dgm:t>
        <a:bodyPr/>
        <a:lstStyle/>
        <a:p>
          <a:pPr>
            <a:buNone/>
          </a:pPr>
          <a:r>
            <a:rPr lang="en-US" sz="2400" b="1">
              <a:solidFill>
                <a:sysClr val="window" lastClr="FFFFFF"/>
              </a:solidFill>
              <a:latin typeface="Calibri" panose="020F0502020204030204"/>
              <a:ea typeface="+mn-ea"/>
              <a:cs typeface="+mn-cs"/>
            </a:rPr>
            <a:t>Connect With Kids</a:t>
          </a:r>
          <a:br>
            <a:rPr lang="en-US" sz="2400">
              <a:solidFill>
                <a:sysClr val="window" lastClr="FFFFFF"/>
              </a:solidFill>
              <a:latin typeface="Calibri" panose="020F0502020204030204"/>
              <a:ea typeface="+mn-ea"/>
              <a:cs typeface="+mn-cs"/>
            </a:rPr>
          </a:br>
          <a:r>
            <a:rPr lang="en-US" sz="2400" err="1">
              <a:solidFill>
                <a:sysClr val="window" lastClr="FFFFFF"/>
              </a:solidFill>
              <a:latin typeface="Calibri" panose="020F0502020204030204"/>
              <a:ea typeface="+mn-ea"/>
              <a:cs typeface="+mn-cs"/>
            </a:rPr>
            <a:t>connectwithkids.com</a:t>
          </a:r>
          <a:endParaRPr lang="en-US" sz="1800">
            <a:solidFill>
              <a:sysClr val="window" lastClr="FFFFFF"/>
            </a:solidFill>
            <a:latin typeface="Calibri" panose="020F0502020204030204"/>
            <a:ea typeface="+mn-ea"/>
            <a:cs typeface="+mn-cs"/>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xfrm>
          <a:off x="7292"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mn-lt"/>
              <a:ea typeface="+mn-ea"/>
              <a:cs typeface="+mn-cs"/>
            </a:rPr>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mn-lt"/>
              <a:ea typeface="+mn-ea"/>
              <a:cs typeface="+mn-cs"/>
            </a:rPr>
            <a:t>Winter Externalizing</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mn-lt"/>
              <a:ea typeface="+mn-ea"/>
              <a:cs typeface="+mn-cs"/>
            </a:rPr>
            <a:t>Spring</a:t>
          </a:r>
        </a:p>
        <a:p>
          <a:pPr>
            <a:buNone/>
          </a:pPr>
          <a:r>
            <a:rPr lang="en-US">
              <a:solidFill>
                <a:sysClr val="window" lastClr="FFFFFF"/>
              </a:solidFill>
              <a:latin typeface="+mn-lt"/>
              <a:ea typeface="+mn-ea"/>
              <a:cs typeface="+mn-cs"/>
            </a:rPr>
            <a:t>ORF</a:t>
          </a:r>
        </a:p>
        <a:p>
          <a:pPr>
            <a:buNone/>
          </a:pPr>
          <a:r>
            <a:rPr lang="en-US">
              <a:solidFill>
                <a:sysClr val="window" lastClr="FFFFFF"/>
              </a:solidFill>
              <a:latin typeface="+mn-lt"/>
              <a:ea typeface="+mn-ea"/>
              <a:cs typeface="+mn-cs"/>
            </a:rPr>
            <a:t>MAP Reading</a:t>
          </a:r>
        </a:p>
        <a:p>
          <a:pPr>
            <a:buNone/>
          </a:pPr>
          <a:r>
            <a:rPr lang="en-US">
              <a:solidFill>
                <a:sysClr val="window" lastClr="FFFFFF"/>
              </a:solidFill>
              <a:latin typeface="+mn-lt"/>
              <a:ea typeface="+mn-ea"/>
              <a:cs typeface="+mn-cs"/>
            </a:rPr>
            <a:t>Nurse Visit</a:t>
          </a:r>
        </a:p>
        <a:p>
          <a:pPr>
            <a:buNone/>
          </a:pPr>
          <a:r>
            <a:rPr lang="en-US">
              <a:solidFill>
                <a:sysClr val="window" lastClr="FFFFFF"/>
              </a:solidFill>
              <a:latin typeface="+mn-lt"/>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xfrm>
          <a:off x="7292"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mn-lt"/>
              <a:ea typeface="+mn-ea"/>
              <a:cs typeface="+mn-cs"/>
            </a:rPr>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mn-lt"/>
              <a:ea typeface="+mn-ea"/>
              <a:cs typeface="+mn-cs"/>
            </a:rPr>
            <a:t>Winter Externalizing</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mn-lt"/>
              <a:ea typeface="+mn-ea"/>
              <a:cs typeface="+mn-cs"/>
            </a:rPr>
            <a:t>Spring</a:t>
          </a:r>
        </a:p>
        <a:p>
          <a:pPr>
            <a:buNone/>
          </a:pPr>
          <a:r>
            <a:rPr lang="en-US">
              <a:solidFill>
                <a:sysClr val="window" lastClr="FFFFFF"/>
              </a:solidFill>
              <a:latin typeface="+mn-lt"/>
              <a:ea typeface="+mn-ea"/>
              <a:cs typeface="+mn-cs"/>
            </a:rPr>
            <a:t>GPA</a:t>
          </a:r>
        </a:p>
        <a:p>
          <a:pPr>
            <a:buNone/>
          </a:pPr>
          <a:r>
            <a:rPr lang="en-US">
              <a:solidFill>
                <a:sysClr val="window" lastClr="FFFFFF"/>
              </a:solidFill>
              <a:latin typeface="+mn-lt"/>
              <a:ea typeface="+mn-ea"/>
              <a:cs typeface="+mn-cs"/>
            </a:rPr>
            <a:t>Course Failures</a:t>
          </a:r>
        </a:p>
        <a:p>
          <a:pPr>
            <a:buNone/>
          </a:pPr>
          <a:r>
            <a:rPr lang="en-US">
              <a:solidFill>
                <a:sysClr val="window" lastClr="FFFFFF"/>
              </a:solidFill>
              <a:latin typeface="+mn-lt"/>
              <a:ea typeface="+mn-ea"/>
              <a:cs typeface="+mn-cs"/>
            </a:rPr>
            <a:t>Nurse Visit*</a:t>
          </a:r>
        </a:p>
        <a:p>
          <a:pPr>
            <a:buNone/>
          </a:pPr>
          <a:r>
            <a:rPr lang="en-US">
              <a:solidFill>
                <a:sysClr val="window" lastClr="FFFFFF"/>
              </a:solidFill>
              <a:latin typeface="+mn-lt"/>
              <a:ea typeface="+mn-ea"/>
              <a:cs typeface="+mn-cs"/>
            </a:rPr>
            <a:t>ODR</a:t>
          </a:r>
        </a:p>
        <a:p>
          <a:pPr>
            <a:buNone/>
          </a:pPr>
          <a:r>
            <a:rPr lang="en-US">
              <a:solidFill>
                <a:sysClr val="window" lastClr="FFFFFF"/>
              </a:solidFill>
              <a:latin typeface="+mn-lt"/>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sz="2000" dirty="0">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Winter Externalizing</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Calibri" panose="020F0502020204030204"/>
              <a:ea typeface="+mn-ea"/>
              <a:cs typeface="+mn-cs"/>
            </a:rPr>
            <a:t>Spring</a:t>
          </a:r>
        </a:p>
        <a:p>
          <a:pPr>
            <a:buNone/>
          </a:pPr>
          <a:r>
            <a:rPr lang="en-US">
              <a:solidFill>
                <a:sysClr val="window" lastClr="FFFFFF"/>
              </a:solidFill>
              <a:latin typeface="Calibri" panose="020F0502020204030204"/>
              <a:ea typeface="+mn-ea"/>
              <a:cs typeface="+mn-cs"/>
            </a:rPr>
            <a:t>GPA</a:t>
          </a:r>
        </a:p>
        <a:p>
          <a:pPr>
            <a:buNone/>
          </a:pPr>
          <a:r>
            <a:rPr lang="en-US">
              <a:solidFill>
                <a:sysClr val="window" lastClr="FFFFFF"/>
              </a:solidFill>
              <a:latin typeface="Calibri" panose="020F0502020204030204"/>
              <a:ea typeface="+mn-ea"/>
              <a:cs typeface="+mn-cs"/>
            </a:rPr>
            <a:t>Course Failures</a:t>
          </a:r>
        </a:p>
        <a:p>
          <a:pPr>
            <a:buNone/>
          </a:pPr>
          <a:r>
            <a:rPr lang="en-US">
              <a:solidFill>
                <a:sysClr val="window" lastClr="FFFFFF"/>
              </a:solidFill>
              <a:latin typeface="Calibri" panose="020F0502020204030204"/>
              <a:ea typeface="+mn-ea"/>
              <a:cs typeface="+mn-cs"/>
            </a:rPr>
            <a:t>Nurse Visit</a:t>
          </a:r>
        </a:p>
        <a:p>
          <a:pPr>
            <a:buNone/>
          </a:pPr>
          <a:r>
            <a:rPr lang="en-US">
              <a:solidFill>
                <a:sysClr val="window" lastClr="FFFFFF"/>
              </a:solidFill>
              <a:latin typeface="Calibri" panose="020F0502020204030204"/>
              <a:ea typeface="+mn-ea"/>
              <a:cs typeface="+mn-cs"/>
            </a:rPr>
            <a:t>ODR</a:t>
          </a:r>
        </a:p>
        <a:p>
          <a:pPr>
            <a:buNone/>
          </a:pPr>
          <a:r>
            <a:rPr lang="en-US">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extLst>
              <a:ext uri="{BEBA8EAE-BF5A-486C-A8C5-ECC9F3942E4B}">
                <a14:imgProps xmlns:a14="http://schemas.microsoft.com/office/drawing/2010/main">
                  <a14:imgLayer r:embed="rId5">
                    <a14:imgEffect>
                      <a14:backgroundRemoval t="7877" b="89716" l="8736" r="89963">
                        <a14:foregroundMark x1="20632" y1="8096" x2="20632" y2="8096"/>
                        <a14:foregroundMark x1="8736" y1="39825" x2="8736" y2="39825"/>
                      </a14:backgroundRemoval>
                    </a14:imgEffect>
                  </a14:imgLayer>
                </a14:imgProps>
              </a:ext>
            </a:extLst>
          </a:blip>
          <a:stretch>
            <a:fillRect/>
          </a:stretch>
        </a:blipFill>
      </dgm:spPr>
      <dgm:t>
        <a:bodyPr/>
        <a:lstStyle/>
        <a:p>
          <a:endParaRPr lang="en-US"/>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pt>
    <dgm:pt modelId="{4C16EEA0-B299-4328-95F8-FC95E9AC12F9}" type="pres">
      <dgm:prSet presAssocID="{31F869FC-B8FC-4676-99F2-4529DECECF8F}" presName="tile2" presStyleLbl="node1" presStyleIdx="1" presStyleCnt="4"/>
      <dgm:spPr/>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pt>
    <dgm:pt modelId="{99ADC70F-A86D-45C7-8E69-C52B6C277311}" type="pres">
      <dgm:prSet presAssocID="{31F869FC-B8FC-4676-99F2-4529DECECF8F}" presName="tile3" presStyleLbl="node1" presStyleIdx="2" presStyleCnt="4"/>
      <dgm:spPr/>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pt>
    <dgm:pt modelId="{6669D36B-AA4B-4DAD-BA5D-F1DEBA91CCAC}" type="pres">
      <dgm:prSet presAssocID="{31F869FC-B8FC-4676-99F2-4529DECECF8F}" presName="tile4" presStyleLbl="node1" presStyleIdx="3" presStyleCnt="4"/>
      <dgm:spPr/>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pt>
    <dgm:pt modelId="{C30794A9-395F-4D1A-B0EE-7DEC986E900C}" type="pres">
      <dgm:prSet presAssocID="{31F869FC-B8FC-4676-99F2-4529DECECF8F}" presName="centerTile" presStyleLbl="fgShp" presStyleIdx="0" presStyleCnt="1">
        <dgm:presLayoutVars>
          <dgm:chMax val="0"/>
          <dgm:chPref val="0"/>
        </dgm:presLayoutVars>
      </dgm:prSet>
      <dgm:spPr/>
    </dgm:pt>
  </dgm:ptLst>
  <dgm:cxnLst>
    <dgm:cxn modelId="{21D4DA0C-446D-4594-AC37-D9A617D06494}" srcId="{DCA7AC52-922A-446C-A960-DE6DB7D28955}" destId="{6C5ACFEF-8B6E-4A63-9A76-833F1829BF2D}" srcOrd="3" destOrd="0" parTransId="{E0BC3BDA-FD0B-483A-B3EC-1BD10F3DA545}" sibTransId="{DF3E803C-758B-4B16-BAB1-A5BF9E114555}"/>
    <dgm:cxn modelId="{38A48B23-4A44-43A0-AD18-5B6E04C2FD2D}" type="presOf" srcId="{678B2EEC-FFA4-45A2-9436-1DB66873CB73}" destId="{99ADC70F-A86D-45C7-8E69-C52B6C277311}"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5F1B046C-2D1A-475F-A851-C134A2D83C68}" srcId="{DCA7AC52-922A-446C-A960-DE6DB7D28955}" destId="{B8572A73-F8EA-422A-82DD-140EE8E6E37F}" srcOrd="4" destOrd="0" parTransId="{7A23D7F3-4B3E-4DD4-BAC1-56B32EF3EF68}" sibTransId="{F820C49F-4646-4BB9-AAD8-C70444ABDDCE}"/>
    <dgm:cxn modelId="{ADD40D78-89C9-4699-8B6A-5433C2C21145}" type="presOf" srcId="{6C5ACFEF-8B6E-4A63-9A76-833F1829BF2D}" destId="{6669D36B-AA4B-4DAD-BA5D-F1DEBA91CCAC}" srcOrd="0" destOrd="0" presId="urn:microsoft.com/office/officeart/2005/8/layout/matrix1"/>
    <dgm:cxn modelId="{8D386C58-9F68-4494-8FCF-E1BB6423384A}" type="presOf" srcId="{31F869FC-B8FC-4676-99F2-4529DECECF8F}" destId="{338FF8CF-2D6D-4D51-95E4-B1B7DF17BD5C}"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13B01FB4-A46F-4703-85FF-2CC95EFD58BA}" type="presOf" srcId="{21D08B95-6A82-4E9B-97E0-75C731BDBB29}" destId="{9783C7E6-76FE-47F3-85DE-F8C6D8EB1B1A}"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525CA0C9-2B5F-4F86-8244-546B3AA217E3}" srcId="{31F869FC-B8FC-4676-99F2-4529DECECF8F}" destId="{DCA7AC52-922A-446C-A960-DE6DB7D28955}" srcOrd="0" destOrd="0" parTransId="{56336DD8-44E7-4E61-935B-A3CF03EAC0E8}" sibTransId="{EADDF793-326D-4029-90FF-D7BA8B0D0D72}"/>
    <dgm:cxn modelId="{32FE37D8-D1A7-46C2-B5BA-217E3F8B22CD}" type="presOf" srcId="{678B2EEC-FFA4-45A2-9436-1DB66873CB73}" destId="{F34BBA90-1983-4057-A381-909DCF17CAFC}" srcOrd="1" destOrd="0" presId="urn:microsoft.com/office/officeart/2005/8/layout/matrix1"/>
    <dgm:cxn modelId="{283911F6-641C-438B-A9CA-9D59CE23FE48}" srcId="{DCA7AC52-922A-446C-A960-DE6DB7D28955}" destId="{678B2EEC-FFA4-45A2-9436-1DB66873CB73}" srcOrd="2" destOrd="0" parTransId="{BC4D9C9A-D7BE-4F12-9DFA-4FAE738C1A6B}" sibTransId="{3E5E99D1-9028-424E-B660-F2FC4DF00D30}"/>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Self-awareness</a:t>
          </a:r>
        </a:p>
      </dsp:txBody>
      <dsp:txXfrm>
        <a:off x="2825221" y="1421617"/>
        <a:ext cx="1775075" cy="12145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Character Education </a:t>
          </a:r>
        </a:p>
      </dsp:txBody>
      <dsp:txXfrm rot="16200000">
        <a:off x="-1684790" y="1677775"/>
        <a:ext cx="4236247" cy="841258"/>
      </dsp:txXfrm>
    </dsp:sp>
    <dsp:sp modelId="{F3C6A96E-F343-4D62-AB8C-B87AFD692EEB}">
      <dsp:nvSpPr>
        <dsp:cNvPr id="0" name=""/>
        <dsp:cNvSpPr/>
      </dsp:nvSpPr>
      <dsp: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Social-emotional</a:t>
          </a:r>
        </a:p>
      </dsp:txBody>
      <dsp:txXfrm rot="16200000">
        <a:off x="2803477" y="1677775"/>
        <a:ext cx="4236247" cy="841258"/>
      </dsp:txXfrm>
    </dsp:sp>
    <dsp:sp modelId="{73B55BA1-7585-4FD9-A886-2869DD70E3B6}">
      <dsp:nvSpPr>
        <dsp:cNvPr id="0" name=""/>
        <dsp:cNvSpPr/>
      </dsp:nvSpPr>
      <dsp: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5354923" y="-32410"/>
          <a:ext cx="3228245" cy="51971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a:solidFill>
                <a:sysClr val="window" lastClr="FFFFFF"/>
              </a:solidFill>
              <a:latin typeface="Calibri" panose="020F0502020204030204"/>
              <a:ea typeface="+mn-ea"/>
              <a:cs typeface="+mn-cs"/>
            </a:rPr>
            <a:t>Connect With Kids</a:t>
          </a:r>
          <a:br>
            <a:rPr lang="en-US" sz="2400" kern="1200">
              <a:solidFill>
                <a:sysClr val="window" lastClr="FFFFFF"/>
              </a:solidFill>
              <a:latin typeface="Calibri" panose="020F0502020204030204"/>
              <a:ea typeface="+mn-ea"/>
              <a:cs typeface="+mn-cs"/>
            </a:rPr>
          </a:br>
          <a:r>
            <a:rPr lang="en-US" sz="2400" kern="1200" err="1">
              <a:solidFill>
                <a:sysClr val="window" lastClr="FFFFFF"/>
              </a:solidFill>
              <a:latin typeface="Calibri" panose="020F0502020204030204"/>
              <a:ea typeface="+mn-ea"/>
              <a:cs typeface="+mn-cs"/>
            </a:rPr>
            <a:t>connectwithkids.com</a:t>
          </a:r>
          <a:endParaRPr lang="en-US" sz="1800" kern="1200">
            <a:solidFill>
              <a:sysClr val="window" lastClr="FFFFFF"/>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Customizable units are:</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Attendance and achievement</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Bullying and violence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Character and Life skills</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Digital citizenship</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Alcohol and drug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Health and Wellness</a:t>
          </a:r>
        </a:p>
      </dsp:txBody>
      <dsp:txXfrm>
        <a:off x="5354923" y="-32410"/>
        <a:ext cx="3228245" cy="519711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Sustainability &amp; Continuous Regeneration</a:t>
          </a:r>
        </a:p>
      </dsp:txBody>
      <dsp:txXfrm>
        <a:off x="435302" y="4470621"/>
        <a:ext cx="5928020" cy="4262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9141" y="1187763"/>
          <a:ext cx="2732372" cy="1869967"/>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Fall Externalizing</a:t>
          </a:r>
        </a:p>
      </dsp:txBody>
      <dsp:txXfrm>
        <a:off x="63910" y="1242532"/>
        <a:ext cx="2622834" cy="1760429"/>
      </dsp:txXfrm>
    </dsp:sp>
    <dsp:sp modelId="{4076A3E5-BAA9-4E10-9A81-88B8ED6592DF}">
      <dsp:nvSpPr>
        <dsp:cNvPr id="0" name=""/>
        <dsp:cNvSpPr/>
      </dsp:nvSpPr>
      <dsp:spPr>
        <a:xfrm>
          <a:off x="3014751"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3014751" y="1919459"/>
        <a:ext cx="405483" cy="406576"/>
      </dsp:txXfrm>
    </dsp:sp>
    <dsp:sp modelId="{C8B629C0-6360-449F-95D1-5959B959F4B8}">
      <dsp:nvSpPr>
        <dsp:cNvPr id="0" name=""/>
        <dsp:cNvSpPr/>
      </dsp:nvSpPr>
      <dsp:spPr>
        <a:xfrm>
          <a:off x="3834463" y="1187763"/>
          <a:ext cx="2732372" cy="1869967"/>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Winter Externalizing</a:t>
          </a:r>
        </a:p>
      </dsp:txBody>
      <dsp:txXfrm>
        <a:off x="3889232" y="1242532"/>
        <a:ext cx="2622834" cy="1760429"/>
      </dsp:txXfrm>
    </dsp:sp>
    <dsp:sp modelId="{1CD882D0-A02C-4BAD-92CD-44D3AB237FFF}">
      <dsp:nvSpPr>
        <dsp:cNvPr id="0" name=""/>
        <dsp:cNvSpPr/>
      </dsp:nvSpPr>
      <dsp:spPr>
        <a:xfrm>
          <a:off x="6840072"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6840072" y="1919459"/>
        <a:ext cx="405483" cy="406576"/>
      </dsp:txXfrm>
    </dsp:sp>
    <dsp:sp modelId="{17243E6C-4922-4C3F-94D7-D2BF1CFD7CE8}">
      <dsp:nvSpPr>
        <dsp:cNvPr id="0" name=""/>
        <dsp:cNvSpPr/>
      </dsp:nvSpPr>
      <dsp:spPr>
        <a:xfrm>
          <a:off x="7659784" y="1187763"/>
          <a:ext cx="2732372" cy="1869967"/>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ORF</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MAP Reading</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Suspensions</a:t>
          </a:r>
        </a:p>
      </dsp:txBody>
      <dsp:txXfrm>
        <a:off x="7714553" y="1242532"/>
        <a:ext cx="2622834" cy="176042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9141" y="1034067"/>
          <a:ext cx="2732372" cy="2177359"/>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Fall Externalizing</a:t>
          </a:r>
        </a:p>
      </dsp:txBody>
      <dsp:txXfrm>
        <a:off x="72914" y="1097840"/>
        <a:ext cx="2604826" cy="2049813"/>
      </dsp:txXfrm>
    </dsp:sp>
    <dsp:sp modelId="{4076A3E5-BAA9-4E10-9A81-88B8ED6592DF}">
      <dsp:nvSpPr>
        <dsp:cNvPr id="0" name=""/>
        <dsp:cNvSpPr/>
      </dsp:nvSpPr>
      <dsp:spPr>
        <a:xfrm>
          <a:off x="3014751"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3014751" y="1919459"/>
        <a:ext cx="405483" cy="406576"/>
      </dsp:txXfrm>
    </dsp:sp>
    <dsp:sp modelId="{C8B629C0-6360-449F-95D1-5959B959F4B8}">
      <dsp:nvSpPr>
        <dsp:cNvPr id="0" name=""/>
        <dsp:cNvSpPr/>
      </dsp:nvSpPr>
      <dsp:spPr>
        <a:xfrm>
          <a:off x="3834463" y="1034067"/>
          <a:ext cx="2732372" cy="2177359"/>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mn-lt"/>
              <a:ea typeface="+mn-ea"/>
              <a:cs typeface="+mn-cs"/>
            </a:rPr>
            <a:t>Winter Externalizing</a:t>
          </a:r>
        </a:p>
      </dsp:txBody>
      <dsp:txXfrm>
        <a:off x="3898236" y="1097840"/>
        <a:ext cx="2604826" cy="2049813"/>
      </dsp:txXfrm>
    </dsp:sp>
    <dsp:sp modelId="{1CD882D0-A02C-4BAD-92CD-44D3AB237FFF}">
      <dsp:nvSpPr>
        <dsp:cNvPr id="0" name=""/>
        <dsp:cNvSpPr/>
      </dsp:nvSpPr>
      <dsp:spPr>
        <a:xfrm>
          <a:off x="6840072"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6840072" y="1919459"/>
        <a:ext cx="405483" cy="406576"/>
      </dsp:txXfrm>
    </dsp:sp>
    <dsp:sp modelId="{17243E6C-4922-4C3F-94D7-D2BF1CFD7CE8}">
      <dsp:nvSpPr>
        <dsp:cNvPr id="0" name=""/>
        <dsp:cNvSpPr/>
      </dsp:nvSpPr>
      <dsp:spPr>
        <a:xfrm>
          <a:off x="7659784" y="1034067"/>
          <a:ext cx="2732372" cy="2177359"/>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Suspensions</a:t>
          </a:r>
        </a:p>
      </dsp:txBody>
      <dsp:txXfrm>
        <a:off x="7723557" y="1097840"/>
        <a:ext cx="2604826" cy="204981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8873" y="101200"/>
          <a:ext cx="2652303" cy="2337342"/>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Fall Externalizing</a:t>
          </a:r>
        </a:p>
      </dsp:txBody>
      <dsp:txXfrm>
        <a:off x="77331" y="169658"/>
        <a:ext cx="2515387" cy="2200426"/>
      </dsp:txXfrm>
    </dsp:sp>
    <dsp:sp modelId="{4076A3E5-BAA9-4E10-9A81-88B8ED6592DF}">
      <dsp:nvSpPr>
        <dsp:cNvPr id="0" name=""/>
        <dsp:cNvSpPr/>
      </dsp:nvSpPr>
      <dsp:spPr>
        <a:xfrm>
          <a:off x="2926407" y="940985"/>
          <a:ext cx="562288" cy="657771"/>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926407" y="1072539"/>
        <a:ext cx="393602" cy="394663"/>
      </dsp:txXfrm>
    </dsp:sp>
    <dsp:sp modelId="{C8B629C0-6360-449F-95D1-5959B959F4B8}">
      <dsp:nvSpPr>
        <dsp:cNvPr id="0" name=""/>
        <dsp:cNvSpPr/>
      </dsp:nvSpPr>
      <dsp:spPr>
        <a:xfrm>
          <a:off x="3722098" y="101200"/>
          <a:ext cx="2652303" cy="2337342"/>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Winter Externalizing</a:t>
          </a:r>
        </a:p>
      </dsp:txBody>
      <dsp:txXfrm>
        <a:off x="3790556" y="169658"/>
        <a:ext cx="2515387" cy="2200426"/>
      </dsp:txXfrm>
    </dsp:sp>
    <dsp:sp modelId="{1CD882D0-A02C-4BAD-92CD-44D3AB237FFF}">
      <dsp:nvSpPr>
        <dsp:cNvPr id="0" name=""/>
        <dsp:cNvSpPr/>
      </dsp:nvSpPr>
      <dsp:spPr>
        <a:xfrm>
          <a:off x="6639631" y="940985"/>
          <a:ext cx="562288" cy="657771"/>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6639631" y="1072539"/>
        <a:ext cx="393602" cy="394663"/>
      </dsp:txXfrm>
    </dsp:sp>
    <dsp:sp modelId="{17243E6C-4922-4C3F-94D7-D2BF1CFD7CE8}">
      <dsp:nvSpPr>
        <dsp:cNvPr id="0" name=""/>
        <dsp:cNvSpPr/>
      </dsp:nvSpPr>
      <dsp:spPr>
        <a:xfrm>
          <a:off x="7435322" y="101200"/>
          <a:ext cx="2652303" cy="2337342"/>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7503780" y="169658"/>
        <a:ext cx="2515387" cy="22004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extLst>
              <a:ext uri="{BEBA8EAE-BF5A-486C-A8C5-ECC9F3942E4B}">
                <a14:imgProps xmlns:a14="http://schemas.microsoft.com/office/drawing/2010/main">
                  <a14:imgLayer r:embed="rId2">
                    <a14:imgEffect>
                      <a14:backgroundRemoval t="7877" b="89716" l="8736" r="89963">
                        <a14:foregroundMark x1="20632" y1="8096" x2="20632" y2="8096"/>
                        <a14:foregroundMark x1="8736" y1="39825" x2="8736" y2="39825"/>
                      </a14:backgroundRemoval>
                    </a14:imgEffect>
                  </a14:imgLayer>
                </a14:imgProps>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endParaRPr lang="en-US" sz="5900" kern="1200"/>
        </a:p>
      </dsp:txBody>
      <dsp:txXfrm>
        <a:off x="2840635" y="2124356"/>
        <a:ext cx="2243528" cy="1237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1/3/2022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https://support.zoom.us/hc/en-us/articles/115005769646 (scroll to self-selecting breakout room)</a:t>
            </a:r>
          </a:p>
        </p:txBody>
      </p:sp>
      <p:sp>
        <p:nvSpPr>
          <p:cNvPr id="4" name="Slide Number Placeholder 3"/>
          <p:cNvSpPr>
            <a:spLocks noGrp="1"/>
          </p:cNvSpPr>
          <p:nvPr>
            <p:ph type="sldNum" sz="quarter" idx="5"/>
          </p:nvPr>
        </p:nvSpPr>
        <p:spPr/>
        <p:txBody>
          <a:bodyPr/>
          <a:lstStyle/>
          <a:p>
            <a:fld id="{EC079BB8-0200-440A-8636-05B5AFE329BA}" type="slidenum">
              <a:rPr lang="en-US" smtClean="0"/>
              <a:t>2</a:t>
            </a:fld>
            <a:endParaRPr lang="en-US"/>
          </a:p>
        </p:txBody>
      </p:sp>
    </p:spTree>
    <p:extLst>
      <p:ext uri="{BB962C8B-B14F-4D97-AF65-F5344CB8AC3E}">
        <p14:creationId xmlns:p14="http://schemas.microsoft.com/office/powerpoint/2010/main" val="401032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090147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Fill in &lt;year&gt; based on current academic year. This is located in column A of the data sheet. Edit by right clicking and selecting “Edit data”.</a:t>
            </a:r>
          </a:p>
          <a:p>
            <a:pPr defTabSz="942289">
              <a:defRPr/>
            </a:pPr>
            <a:endParaRPr lang="en-US" dirty="0"/>
          </a:p>
          <a:p>
            <a:pPr defTabSz="942289">
              <a:defRPr/>
            </a:pPr>
            <a:r>
              <a:rPr lang="en-US" dirty="0"/>
              <a:t>Our school partners still wanted to screen- information was important</a:t>
            </a:r>
          </a:p>
        </p:txBody>
      </p:sp>
      <p:sp>
        <p:nvSpPr>
          <p:cNvPr id="4" name="Slide Number Placeholder 3"/>
          <p:cNvSpPr>
            <a:spLocks noGrp="1"/>
          </p:cNvSpPr>
          <p:nvPr>
            <p:ph type="sldNum" sz="quarter" idx="5"/>
          </p:nvPr>
        </p:nvSpPr>
        <p:spPr/>
        <p:txBody>
          <a:bodyPr/>
          <a:lstStyle/>
          <a:p>
            <a:fld id="{45A2F364-F0C4-4B2D-822E-43EBCE1F570C}" type="slidenum">
              <a:rPr lang="en-US" smtClean="0"/>
              <a:t>44</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fontAlgn="t">
              <a:spcBef>
                <a:spcPct val="30000"/>
              </a:spcBef>
              <a:spcAft>
                <a:spcPct val="0"/>
              </a:spcAft>
              <a:defRPr/>
            </a:pPr>
            <a:r>
              <a:rPr lang="en-US"/>
              <a:t>Fill in &lt;year&gt; based on current academic year. This is located in column A of the data sheet. Edit by right clicking and selecting “Edit data”.</a:t>
            </a:r>
            <a:endParaRPr lang="en-US" b="1">
              <a:latin typeface="Arial" charset="0"/>
            </a:endParaRPr>
          </a:p>
          <a:p>
            <a:pPr defTabSz="942289" fontAlgn="t">
              <a:spcBef>
                <a:spcPct val="30000"/>
              </a:spcBef>
              <a:spcAft>
                <a:spcPct val="0"/>
              </a:spcAft>
              <a:defRPr/>
            </a:pPr>
            <a:r>
              <a:rPr lang="en-US" b="1">
                <a:latin typeface="Arial" charset="0"/>
              </a:rPr>
              <a:t>IMPORTANT NOTE: The INTERNALIZING subscale and CUT SCORES are specific to school level.</a:t>
            </a:r>
          </a:p>
          <a:p>
            <a:pPr rtl="0" eaLnBrk="1" fontAlgn="t" latinLnBrk="0" hangingPunct="1"/>
            <a:r>
              <a:rPr lang="en-US" b="1">
                <a:latin typeface="Arial" charset="0"/>
              </a:rPr>
              <a:t>Elementary: </a:t>
            </a:r>
            <a:r>
              <a:rPr lang="en-US">
                <a:latin typeface="Arial" charset="0"/>
              </a:rPr>
              <a:t>SRSS-I5, Items 8-12, 0-1 = low risk, 2-3 = moderate risk, 4-15 = high risk</a:t>
            </a:r>
          </a:p>
          <a:p>
            <a:pPr defTabSz="942289" fontAlgn="t">
              <a:spcBef>
                <a:spcPct val="30000"/>
              </a:spcBef>
              <a:spcAft>
                <a:spcPct val="0"/>
              </a:spcAft>
              <a:defRPr/>
            </a:pPr>
            <a:r>
              <a:rPr lang="en-US" b="1">
                <a:latin typeface="Arial" charset="0"/>
              </a:rPr>
              <a:t>Middle and High: </a:t>
            </a:r>
            <a:r>
              <a:rPr lang="en-US">
                <a:latin typeface="Arial" charset="0"/>
              </a:rPr>
              <a:t>SRSS-</a:t>
            </a:r>
            <a:r>
              <a:rPr lang="en-US">
                <a:latin typeface="Adobe Hebrew" panose="02040503050201020203" pitchFamily="18" charset="-79"/>
                <a:cs typeface="Adobe Hebrew" panose="02040503050201020203" pitchFamily="18" charset="-79"/>
              </a:rPr>
              <a:t>I</a:t>
            </a:r>
            <a:r>
              <a:rPr lang="en-US">
                <a:latin typeface="Arial" charset="0"/>
              </a:rPr>
              <a:t>6, Items 4, 8-12, 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45</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47</a:t>
            </a:fld>
            <a:endParaRPr lang="en-US"/>
          </a:p>
        </p:txBody>
      </p:sp>
    </p:spTree>
    <p:extLst>
      <p:ext uri="{BB962C8B-B14F-4D97-AF65-F5344CB8AC3E}">
        <p14:creationId xmlns:p14="http://schemas.microsoft.com/office/powerpoint/2010/main" val="2866948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48</a:t>
            </a:fld>
            <a:endParaRPr lang="en-US"/>
          </a:p>
        </p:txBody>
      </p:sp>
    </p:spTree>
    <p:extLst>
      <p:ext uri="{BB962C8B-B14F-4D97-AF65-F5344CB8AC3E}">
        <p14:creationId xmlns:p14="http://schemas.microsoft.com/office/powerpoint/2010/main" val="3526376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55182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51</a:t>
            </a:fld>
            <a:endParaRPr lang="en-US"/>
          </a:p>
        </p:txBody>
      </p:sp>
    </p:spTree>
    <p:extLst>
      <p:ext uri="{BB962C8B-B14F-4D97-AF65-F5344CB8AC3E}">
        <p14:creationId xmlns:p14="http://schemas.microsoft.com/office/powerpoint/2010/main" val="361127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52</a:t>
            </a:fld>
            <a:endParaRPr lang="en-US"/>
          </a:p>
        </p:txBody>
      </p:sp>
    </p:spTree>
    <p:extLst>
      <p:ext uri="{BB962C8B-B14F-4D97-AF65-F5344CB8AC3E}">
        <p14:creationId xmlns:p14="http://schemas.microsoft.com/office/powerpoint/2010/main" val="1562471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54</a:t>
            </a:fld>
            <a:endParaRPr lang="en-US"/>
          </a:p>
        </p:txBody>
      </p:sp>
    </p:spTree>
    <p:extLst>
      <p:ext uri="{BB962C8B-B14F-4D97-AF65-F5344CB8AC3E}">
        <p14:creationId xmlns:p14="http://schemas.microsoft.com/office/powerpoint/2010/main" val="1222984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55</a:t>
            </a:fld>
            <a:endParaRPr lang="en-US"/>
          </a:p>
        </p:txBody>
      </p:sp>
    </p:spTree>
    <p:extLst>
      <p:ext uri="{BB962C8B-B14F-4D97-AF65-F5344CB8AC3E}">
        <p14:creationId xmlns:p14="http://schemas.microsoft.com/office/powerpoint/2010/main" val="871644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79BB8-0200-440A-8636-05B5AFE329BA}" type="slidenum">
              <a:rPr lang="en-US" smtClean="0"/>
              <a:t>4</a:t>
            </a:fld>
            <a:endParaRPr lang="en-US"/>
          </a:p>
        </p:txBody>
      </p:sp>
    </p:spTree>
    <p:extLst>
      <p:ext uri="{BB962C8B-B14F-4D97-AF65-F5344CB8AC3E}">
        <p14:creationId xmlns:p14="http://schemas.microsoft.com/office/powerpoint/2010/main" val="104090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60</a:t>
            </a:fld>
            <a:endParaRPr lang="en-US"/>
          </a:p>
        </p:txBody>
      </p:sp>
    </p:spTree>
    <p:extLst>
      <p:ext uri="{BB962C8B-B14F-4D97-AF65-F5344CB8AC3E}">
        <p14:creationId xmlns:p14="http://schemas.microsoft.com/office/powerpoint/2010/main" val="3496648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1984111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Ci3T.org: On-demand Professional Learning Resources</a:t>
            </a:r>
          </a:p>
        </p:txBody>
      </p:sp>
    </p:spTree>
    <p:extLst>
      <p:ext uri="{BB962C8B-B14F-4D97-AF65-F5344CB8AC3E}">
        <p14:creationId xmlns:p14="http://schemas.microsoft.com/office/powerpoint/2010/main" val="118214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75</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76</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81</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82</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83</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4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86</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87</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2031456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0104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Annotation interaction: Put a stamp on each thing your school has that you’ve seen, used, or know how to access.</a:t>
            </a:r>
          </a:p>
        </p:txBody>
      </p:sp>
      <p:sp>
        <p:nvSpPr>
          <p:cNvPr id="4" name="Slide Number Placeholder 3"/>
          <p:cNvSpPr>
            <a:spLocks noGrp="1"/>
          </p:cNvSpPr>
          <p:nvPr>
            <p:ph type="sldNum" sz="quarter" idx="5"/>
          </p:nvPr>
        </p:nvSpPr>
        <p:spPr/>
        <p:txBody>
          <a:bodyPr/>
          <a:lstStyle/>
          <a:p>
            <a:fld id="{EC079BB8-0200-440A-8636-05B5AFE329BA}" type="slidenum">
              <a:rPr lang="en-US" smtClean="0"/>
              <a:t>25</a:t>
            </a:fld>
            <a:endParaRPr lang="en-US"/>
          </a:p>
        </p:txBody>
      </p:sp>
    </p:spTree>
    <p:extLst>
      <p:ext uri="{BB962C8B-B14F-4D97-AF65-F5344CB8AC3E}">
        <p14:creationId xmlns:p14="http://schemas.microsoft.com/office/powerpoint/2010/main" val="279823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353850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95BABC-CB0F-4A14-878B-E3946BC1D0DE}" type="slidenum">
              <a:rPr lang="en-US" smtClean="0"/>
              <a:t>40</a:t>
            </a:fld>
            <a:endParaRPr lang="en-US"/>
          </a:p>
        </p:txBody>
      </p:sp>
    </p:spTree>
    <p:extLst>
      <p:ext uri="{BB962C8B-B14F-4D97-AF65-F5344CB8AC3E}">
        <p14:creationId xmlns:p14="http://schemas.microsoft.com/office/powerpoint/2010/main" val="1027760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1/3/2022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1/3/2022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1/3/2022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1/3/2022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1/3/2022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1/3/2022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1/3/2022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1/3/2022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1/3/2022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Fall T.I. Window (4 </a:t>
            </a:r>
            <a:r>
              <a:rPr lang="en-US" sz="1200" u="sng" err="1"/>
              <a:t>wks</a:t>
            </a:r>
            <a:r>
              <a:rPr lang="en-US" sz="1200" u="sng"/>
              <a:t>)</a:t>
            </a:r>
          </a:p>
          <a:p>
            <a:pPr>
              <a:lnSpc>
                <a:spcPct val="80000"/>
              </a:lnSpc>
              <a:tabLst>
                <a:tab pos="458788" algn="ctr"/>
                <a:tab pos="1257300" algn="ctr"/>
              </a:tabLst>
            </a:pPr>
            <a:r>
              <a:rPr lang="en-US" sz="1200"/>
              <a:t>	October	November</a:t>
            </a:r>
          </a:p>
          <a:p>
            <a:pPr algn="ctr">
              <a:lnSpc>
                <a:spcPct val="80000"/>
              </a:lnSpc>
            </a:pPr>
            <a:r>
              <a:rPr lang="en-US" sz="1200"/>
              <a:t>4</a:t>
            </a:r>
            <a:r>
              <a:rPr lang="en-US" sz="1200" baseline="30000"/>
              <a:t>th</a:t>
            </a:r>
            <a:r>
              <a:rPr lang="en-US" sz="1200"/>
              <a:t> Monday – 3</a:t>
            </a:r>
            <a:r>
              <a:rPr lang="en-US" sz="1200" baseline="30000"/>
              <a:t>rd</a:t>
            </a:r>
            <a:r>
              <a:rPr lang="en-US" sz="120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Spring T.I. Window (4 </a:t>
            </a:r>
            <a:r>
              <a:rPr lang="en-US" sz="1200" u="sng" err="1"/>
              <a:t>wks</a:t>
            </a:r>
            <a:r>
              <a:rPr lang="en-US" sz="1200" u="sng"/>
              <a:t>)</a:t>
            </a:r>
          </a:p>
          <a:p>
            <a:pPr>
              <a:lnSpc>
                <a:spcPct val="80000"/>
              </a:lnSpc>
              <a:tabLst>
                <a:tab pos="458788" algn="ctr"/>
                <a:tab pos="1257300" algn="ctr"/>
              </a:tabLst>
            </a:pPr>
            <a:r>
              <a:rPr lang="en-US" sz="1200"/>
              <a:t>	February	March</a:t>
            </a:r>
          </a:p>
          <a:p>
            <a:pPr algn="ctr">
              <a:lnSpc>
                <a:spcPct val="80000"/>
              </a:lnSpc>
            </a:pPr>
            <a:r>
              <a:rPr lang="en-US" sz="1200"/>
              <a:t>2</a:t>
            </a:r>
            <a:r>
              <a:rPr lang="en-US" sz="1200" baseline="30000"/>
              <a:t>nd</a:t>
            </a:r>
            <a:r>
              <a:rPr lang="en-US" sz="1200"/>
              <a:t> Monday – 2</a:t>
            </a:r>
            <a:r>
              <a:rPr lang="en-US" sz="1200" baseline="30000"/>
              <a:t>nd</a:t>
            </a:r>
            <a:r>
              <a:rPr lang="en-US" sz="120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374624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455680837"/>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68675067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34498671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1/3/2022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3742693182"/>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1/3/2022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1138102097"/>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1/3/2022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335776721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1/3/2022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2869511515"/>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1/3/2022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613345655"/>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1/3/2022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884152584"/>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36835917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1/3/2022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904911573"/>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1/3/2022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60889577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1/3/2022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3241878607"/>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1/3/2022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54400901"/>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33139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image" Target="../media/image17.png"/><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1/3/2022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1/3/2022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879"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1/3/2022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5774429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1.xml"/><Relationship Id="rId5" Type="http://schemas.openxmlformats.org/officeDocument/2006/relationships/image" Target="../media/image48.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8.xm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63.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1.xml"/><Relationship Id="rId5" Type="http://schemas.microsoft.com/office/2007/relationships/hdphoto" Target="../media/hdphoto3.wdp"/><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8.xml"/><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4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Layout" Target="../diagrams/layout14.xml"/><Relationship Id="rId7" Type="http://schemas.openxmlformats.org/officeDocument/2006/relationships/image" Target="../media/image88.png"/><Relationship Id="rId2" Type="http://schemas.openxmlformats.org/officeDocument/2006/relationships/diagramData" Target="../diagrams/data14.xml"/><Relationship Id="rId1" Type="http://schemas.openxmlformats.org/officeDocument/2006/relationships/slideLayout" Target="../slideLayouts/slideLayout4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90.png"/></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49.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7.xml"/><Relationship Id="rId6" Type="http://schemas.openxmlformats.org/officeDocument/2006/relationships/image" Target="../media/image111.png"/><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20.pn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21.png"/><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4.png"/><Relationship Id="rId1" Type="http://schemas.openxmlformats.org/officeDocument/2006/relationships/slideLayout" Target="../slideLayouts/slideLayout47.xml"/><Relationship Id="rId5" Type="http://schemas.openxmlformats.org/officeDocument/2006/relationships/image" Target="../media/image123.png"/><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7.png"/><Relationship Id="rId1" Type="http://schemas.openxmlformats.org/officeDocument/2006/relationships/slideLayout" Target="../slideLayouts/slideLayout49.xml"/><Relationship Id="rId6" Type="http://schemas.openxmlformats.org/officeDocument/2006/relationships/image" Target="../media/image125.png"/><Relationship Id="rId5" Type="http://schemas.openxmlformats.org/officeDocument/2006/relationships/image" Target="../media/image113.png"/><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4.png"/><Relationship Id="rId1" Type="http://schemas.openxmlformats.org/officeDocument/2006/relationships/slideLayout" Target="../slideLayouts/slideLayout41.xml"/><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2.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17.png"/><Relationship Id="rId1" Type="http://schemas.openxmlformats.org/officeDocument/2006/relationships/slideLayout" Target="../slideLayouts/slideLayout4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9.xml"/><Relationship Id="rId6" Type="http://schemas.openxmlformats.org/officeDocument/2006/relationships/image" Target="../media/image143.png"/><Relationship Id="rId5" Type="http://schemas.openxmlformats.org/officeDocument/2006/relationships/hyperlink" Target="https://tinyurl.com/sharingscreening" TargetMode="External"/><Relationship Id="rId4" Type="http://schemas.openxmlformats.org/officeDocument/2006/relationships/hyperlink" Target="NULL"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44.pn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49.xml"/><Relationship Id="rId5" Type="http://schemas.openxmlformats.org/officeDocument/2006/relationships/image" Target="../media/image147.png"/><Relationship Id="rId4" Type="http://schemas.openxmlformats.org/officeDocument/2006/relationships/hyperlink" Target="https://tinyurl.com/screeningk1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9.xml"/><Relationship Id="rId5" Type="http://schemas.openxmlformats.org/officeDocument/2006/relationships/image" Target="../media/image155.jpeg"/><Relationship Id="rId4" Type="http://schemas.openxmlformats.org/officeDocument/2006/relationships/image" Target="../media/image154.jpeg"/></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1.xml"/><Relationship Id="rId5" Type="http://schemas.openxmlformats.org/officeDocument/2006/relationships/image" Target="../media/image159.png"/><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9.xml"/><Relationship Id="rId5" Type="http://schemas.openxmlformats.org/officeDocument/2006/relationships/image" Target="../media/image163.png"/><Relationship Id="rId4" Type="http://schemas.openxmlformats.org/officeDocument/2006/relationships/image" Target="../media/image162.png"/></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www.ci3t.org/covid" TargetMode="External"/><Relationship Id="rId1" Type="http://schemas.openxmlformats.org/officeDocument/2006/relationships/slideLayout" Target="../slideLayouts/slideLayout49.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png"/></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18" Type="http://schemas.openxmlformats.org/officeDocument/2006/relationships/image" Target="../media/image103.jpeg"/><Relationship Id="rId3" Type="http://schemas.openxmlformats.org/officeDocument/2006/relationships/image" Target="../media/image168.jpeg"/><Relationship Id="rId21" Type="http://schemas.openxmlformats.org/officeDocument/2006/relationships/image" Target="../media/image39.png"/><Relationship Id="rId7" Type="http://schemas.openxmlformats.org/officeDocument/2006/relationships/image" Target="../media/image172.jpeg"/><Relationship Id="rId12" Type="http://schemas.openxmlformats.org/officeDocument/2006/relationships/image" Target="../media/image97.jpeg"/><Relationship Id="rId17" Type="http://schemas.openxmlformats.org/officeDocument/2006/relationships/image" Target="../media/image102.jpeg"/><Relationship Id="rId2" Type="http://schemas.openxmlformats.org/officeDocument/2006/relationships/notesSlide" Target="../notesSlides/notesSlide25.xml"/><Relationship Id="rId16" Type="http://schemas.openxmlformats.org/officeDocument/2006/relationships/image" Target="../media/image101.jpeg"/><Relationship Id="rId20" Type="http://schemas.openxmlformats.org/officeDocument/2006/relationships/image" Target="../media/image173.png"/><Relationship Id="rId1" Type="http://schemas.openxmlformats.org/officeDocument/2006/relationships/slideLayout" Target="../slideLayouts/slideLayout49.xml"/><Relationship Id="rId6" Type="http://schemas.openxmlformats.org/officeDocument/2006/relationships/image" Target="../media/image171.jpeg"/><Relationship Id="rId11" Type="http://schemas.openxmlformats.org/officeDocument/2006/relationships/image" Target="../media/image96.jpeg"/><Relationship Id="rId5" Type="http://schemas.openxmlformats.org/officeDocument/2006/relationships/image" Target="../media/image170.jpeg"/><Relationship Id="rId15" Type="http://schemas.openxmlformats.org/officeDocument/2006/relationships/image" Target="../media/image100.jpeg"/><Relationship Id="rId10" Type="http://schemas.openxmlformats.org/officeDocument/2006/relationships/image" Target="../media/image95.jpeg"/><Relationship Id="rId19" Type="http://schemas.openxmlformats.org/officeDocument/2006/relationships/image" Target="../media/image104.jpeg"/><Relationship Id="rId4" Type="http://schemas.openxmlformats.org/officeDocument/2006/relationships/image" Target="../media/image169.jpeg"/><Relationship Id="rId9" Type="http://schemas.openxmlformats.org/officeDocument/2006/relationships/image" Target="../media/image94.jpeg"/><Relationship Id="rId14" Type="http://schemas.openxmlformats.org/officeDocument/2006/relationships/image" Target="../media/image9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5.xml"/><Relationship Id="rId4" Type="http://schemas.openxmlformats.org/officeDocument/2006/relationships/image" Target="../media/image18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2.xml"/><Relationship Id="rId5" Type="http://schemas.openxmlformats.org/officeDocument/2006/relationships/image" Target="../media/image184.png"/><Relationship Id="rId4" Type="http://schemas.openxmlformats.org/officeDocument/2006/relationships/image" Target="../media/image183.pn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49.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42.pn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s>
</file>

<file path=ppt/slides/_rels/slide9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7.xml"/><Relationship Id="rId6" Type="http://schemas.openxmlformats.org/officeDocument/2006/relationships/image" Target="../media/image111.png"/><Relationship Id="rId5" Type="http://schemas.openxmlformats.org/officeDocument/2006/relationships/image" Target="../media/image115.png"/><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33.xml"/><Relationship Id="rId1" Type="http://schemas.openxmlformats.org/officeDocument/2006/relationships/slideLayout" Target="../slideLayouts/slideLayout47.xml"/><Relationship Id="rId4" Type="http://schemas.openxmlformats.org/officeDocument/2006/relationships/image" Target="../media/image189.png"/></Relationships>
</file>

<file path=ppt/slides/_rels/slide9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s://kansas.zoom.us/j/92361953100" TargetMode="External"/><Relationship Id="rId1" Type="http://schemas.openxmlformats.org/officeDocument/2006/relationships/slideLayout" Target="../slideLayouts/slideLayout43.xml"/></Relationships>
</file>

<file path=ppt/slides/_rels/slide9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hyperlink" Target="https://kansas.zoom.us/j/92361953100" TargetMode="External"/><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6AA8-A4C0-488A-BEC6-99D8473BEC58}"/>
              </a:ext>
            </a:extLst>
          </p:cNvPr>
          <p:cNvSpPr>
            <a:spLocks noGrp="1"/>
          </p:cNvSpPr>
          <p:nvPr>
            <p:ph type="ctrTitle"/>
          </p:nvPr>
        </p:nvSpPr>
        <p:spPr>
          <a:xfrm>
            <a:off x="443346" y="971337"/>
            <a:ext cx="10782502" cy="2387600"/>
          </a:xfrm>
        </p:spPr>
        <p:txBody>
          <a:bodyPr>
            <a:noAutofit/>
          </a:bodyPr>
          <a:lstStyle/>
          <a:p>
            <a:r>
              <a:rPr lang="en-US" sz="4400" dirty="0"/>
              <a:t>What do I Need to Know About Systematic Screening?</a:t>
            </a:r>
            <a:br>
              <a:rPr lang="en-US" sz="4400" dirty="0"/>
            </a:br>
            <a:endParaRPr lang="en-US" sz="2400" dirty="0"/>
          </a:p>
        </p:txBody>
      </p:sp>
      <p:sp>
        <p:nvSpPr>
          <p:cNvPr id="3" name="Text Placeholder 2">
            <a:extLst>
              <a:ext uri="{FF2B5EF4-FFF2-40B4-BE49-F238E27FC236}">
                <a16:creationId xmlns:a16="http://schemas.microsoft.com/office/drawing/2014/main" id="{0D337FBC-930C-4853-81B1-AFB3B68953A6}"/>
              </a:ext>
            </a:extLst>
          </p:cNvPr>
          <p:cNvSpPr>
            <a:spLocks noGrp="1"/>
          </p:cNvSpPr>
          <p:nvPr>
            <p:ph type="subTitle" idx="1"/>
          </p:nvPr>
        </p:nvSpPr>
        <p:spPr>
          <a:xfrm>
            <a:off x="856672" y="3740727"/>
            <a:ext cx="10515600" cy="2542627"/>
          </a:xfrm>
        </p:spPr>
        <p:txBody>
          <a:bodyPr anchor="ctr">
            <a:normAutofit/>
          </a:bodyPr>
          <a:lstStyle/>
          <a:p>
            <a:r>
              <a:rPr lang="en-US" sz="2000" dirty="0"/>
              <a:t>Kathleen Lynne Lane, Ph.D., BCBA-D, CF-L1, Mark M. Buckman, Ph.D.</a:t>
            </a:r>
          </a:p>
          <a:p>
            <a:r>
              <a:rPr lang="en-US" sz="2000" dirty="0"/>
              <a:t>University of Kansas</a:t>
            </a:r>
          </a:p>
          <a:p>
            <a:r>
              <a:rPr lang="en-US" sz="2000" dirty="0"/>
              <a:t>Wendy Peia Oakes, Ph.D.</a:t>
            </a:r>
          </a:p>
          <a:p>
            <a:r>
              <a:rPr lang="en-US" sz="2000" dirty="0"/>
              <a:t>Arizona State University</a:t>
            </a:r>
          </a:p>
          <a:p>
            <a:r>
              <a:rPr lang="en-US" sz="2000" dirty="0"/>
              <a:t>Rebecca Sherod, MSE, &amp; Katie S. Austin, M.Ed. </a:t>
            </a:r>
          </a:p>
          <a:p>
            <a:r>
              <a:rPr lang="en-US" sz="2000" dirty="0"/>
              <a:t>University of Kansas</a:t>
            </a:r>
          </a:p>
          <a:p>
            <a:endParaRPr lang="en-US" sz="2000" dirty="0"/>
          </a:p>
        </p:txBody>
      </p:sp>
    </p:spTree>
    <p:extLst>
      <p:ext uri="{BB962C8B-B14F-4D97-AF65-F5344CB8AC3E}">
        <p14:creationId xmlns:p14="http://schemas.microsoft.com/office/powerpoint/2010/main" val="1245211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District &amp; State Standard</a:t>
            </a:r>
            <a:r>
              <a:rPr lang="en-US" sz="2000">
                <a:solidFill>
                  <a:prstClr val="white"/>
                </a:solidFill>
                <a:latin typeface="Calibri" panose="020F0502020204030204"/>
                <a:ea typeface="MS PGothic" charset="-128"/>
              </a:rPr>
              <a:t>s</a:t>
            </a:r>
          </a:p>
          <a:p>
            <a:pPr algn="ctr" defTabSz="457200">
              <a:defRPr/>
            </a:pPr>
            <a:r>
              <a:rPr lang="en-US" sz="2000" b="1">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Positive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2279A1-1FC3-4F74-B8C7-BDD4F0CC8F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2125" y="0"/>
            <a:ext cx="8873265" cy="6857999"/>
          </a:xfrm>
          <a:prstGeom prst="rect">
            <a:avLst/>
          </a:prstGeom>
        </p:spPr>
      </p:pic>
      <p:sp>
        <p:nvSpPr>
          <p:cNvPr id="3" name="Rounded Rectangular Callout 4">
            <a:extLst>
              <a:ext uri="{FF2B5EF4-FFF2-40B4-BE49-F238E27FC236}">
                <a16:creationId xmlns:a16="http://schemas.microsoft.com/office/drawing/2014/main" id="{10BEBB3D-5DC5-4F33-9F81-74252942FDA3}"/>
              </a:ext>
            </a:extLst>
          </p:cNvPr>
          <p:cNvSpPr/>
          <p:nvPr/>
        </p:nvSpPr>
        <p:spPr>
          <a:xfrm>
            <a:off x="1958858" y="1395362"/>
            <a:ext cx="3352800" cy="1066800"/>
          </a:xfrm>
          <a:prstGeom prst="wedgeRoundRectCallout">
            <a:avLst/>
          </a:prstGeom>
          <a:solidFill>
            <a:schemeClr val="accent5">
              <a:lumMod val="75000"/>
            </a:schemeClr>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11" name="Rectangle 10">
            <a:extLst>
              <a:ext uri="{FF2B5EF4-FFF2-40B4-BE49-F238E27FC236}">
                <a16:creationId xmlns:a16="http://schemas.microsoft.com/office/drawing/2014/main" id="{F63F26E5-6E0C-4757-9270-10F55D373A21}"/>
              </a:ext>
            </a:extLst>
          </p:cNvPr>
          <p:cNvSpPr/>
          <p:nvPr/>
        </p:nvSpPr>
        <p:spPr>
          <a:xfrm>
            <a:off x="2251801" y="51859"/>
            <a:ext cx="6892203" cy="707886"/>
          </a:xfrm>
          <a:prstGeom prst="rect">
            <a:avLst/>
          </a:prstGeom>
          <a:noFill/>
        </p:spPr>
        <p:txBody>
          <a:bodyPr wrap="squar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Coolidge Middle School</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Rectangle 12">
            <a:extLst>
              <a:ext uri="{FF2B5EF4-FFF2-40B4-BE49-F238E27FC236}">
                <a16:creationId xmlns:a16="http://schemas.microsoft.com/office/drawing/2014/main" id="{2F5E3A2B-1F3E-4AC8-BEEA-1C9CE48C9F64}"/>
              </a:ext>
            </a:extLst>
          </p:cNvPr>
          <p:cNvSpPr/>
          <p:nvPr/>
        </p:nvSpPr>
        <p:spPr>
          <a:xfrm>
            <a:off x="3468704" y="525622"/>
            <a:ext cx="4405373" cy="707886"/>
          </a:xfrm>
          <a:prstGeom prst="rect">
            <a:avLst/>
          </a:prstGeom>
          <a:noFill/>
        </p:spPr>
        <p:txBody>
          <a:bodyPr wrap="none" lIns="91440" tIns="45720" rIns="91440" bIns="45720">
            <a:spAutoFit/>
          </a:bodyPr>
          <a:lstStyle/>
          <a:p>
            <a:pPr algn="ctr"/>
            <a:r>
              <a:rPr lang="en-US" sz="4000" b="0" i="1" cap="none" spc="0" dirty="0">
                <a:ln w="0"/>
                <a:solidFill>
                  <a:schemeClr val="tx1"/>
                </a:solidFill>
                <a:effectLst>
                  <a:outerShdw blurRad="38100" dist="19050" dir="2700000" algn="tl" rotWithShape="0">
                    <a:schemeClr val="dk1">
                      <a:alpha val="40000"/>
                    </a:schemeClr>
                  </a:outerShdw>
                </a:effectLst>
              </a:rPr>
              <a:t>Expectation Matrix</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39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D177ECC-7B43-40A1-A352-2EEE89FEA3CE}"/>
              </a:ext>
            </a:extLst>
          </p:cNvPr>
          <p:cNvGrpSpPr/>
          <p:nvPr/>
        </p:nvGrpSpPr>
        <p:grpSpPr>
          <a:xfrm rot="21087965">
            <a:off x="6385627" y="2077439"/>
            <a:ext cx="3508545" cy="2111247"/>
            <a:chOff x="5611862" y="2935213"/>
            <a:chExt cx="3508545" cy="2111247"/>
          </a:xfrm>
          <a:solidFill>
            <a:schemeClr val="bg1"/>
          </a:solidFill>
        </p:grpSpPr>
        <p:sp>
          <p:nvSpPr>
            <p:cNvPr id="31" name="Left Arrow 11">
              <a:extLst>
                <a:ext uri="{FF2B5EF4-FFF2-40B4-BE49-F238E27FC236}">
                  <a16:creationId xmlns:a16="http://schemas.microsoft.com/office/drawing/2014/main" id="{D2DE3D04-4E25-427B-B2AD-A9F95BA27257}"/>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dirty="0">
                  <a:solidFill>
                    <a:prstClr val="black"/>
                  </a:solidFill>
                  <a:latin typeface="Calibri" panose="020F0502020204030204"/>
                </a:rPr>
                <a:t>Positive Action </a:t>
              </a:r>
            </a:p>
          </p:txBody>
        </p:sp>
        <p:pic>
          <p:nvPicPr>
            <p:cNvPr id="32" name="Picture 31">
              <a:extLst>
                <a:ext uri="{FF2B5EF4-FFF2-40B4-BE49-F238E27FC236}">
                  <a16:creationId xmlns:a16="http://schemas.microsoft.com/office/drawing/2014/main" id="{F2BDA1CE-B783-4C5A-99F1-C93E9ECE749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ED9E-FC0B-44A6-8007-CD7C0EF90FB4}"/>
              </a:ext>
            </a:extLst>
          </p:cNvPr>
          <p:cNvSpPr>
            <a:spLocks noGrp="1"/>
          </p:cNvSpPr>
          <p:nvPr>
            <p:ph type="title"/>
          </p:nvPr>
        </p:nvSpPr>
        <p:spPr/>
        <p:txBody>
          <a:bodyPr>
            <a:normAutofit/>
          </a:bodyPr>
          <a:lstStyle/>
          <a:p>
            <a:r>
              <a:rPr lang="en-US" sz="4000" b="1"/>
              <a:t>The Five Social and Emotional Learning Core Competencies</a:t>
            </a:r>
            <a:endParaRPr lang="en-US" sz="4000"/>
          </a:p>
        </p:txBody>
      </p:sp>
      <p:graphicFrame>
        <p:nvGraphicFramePr>
          <p:cNvPr id="4" name="Content Placeholder 3">
            <a:extLst>
              <a:ext uri="{FF2B5EF4-FFF2-40B4-BE49-F238E27FC236}">
                <a16:creationId xmlns:a16="http://schemas.microsoft.com/office/drawing/2014/main" id="{E54EDD44-D0F3-49EE-BD58-04AAE45767C1}"/>
              </a:ext>
            </a:extLst>
          </p:cNvPr>
          <p:cNvGraphicFramePr>
            <a:graphicFrameLocks noGrp="1" noChangeAspect="1"/>
          </p:cNvGraphicFramePr>
          <p:nvPr>
            <p:ph idx="1"/>
          </p:nvPr>
        </p:nvGraphicFramePr>
        <p:xfrm>
          <a:off x="1326292" y="826173"/>
          <a:ext cx="9539415" cy="622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313DBC2-2F23-46CB-8F06-138873C74AA2}"/>
              </a:ext>
            </a:extLst>
          </p:cNvPr>
          <p:cNvSpPr/>
          <p:nvPr/>
        </p:nvSpPr>
        <p:spPr>
          <a:xfrm>
            <a:off x="1524000" y="6488668"/>
            <a:ext cx="1897122"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charset="0"/>
                <a:ea typeface="MS PGothic" charset="-128"/>
                <a:cs typeface="+mn-cs"/>
              </a:rPr>
              <a:t>(CASEL, 2020)</a:t>
            </a:r>
          </a:p>
        </p:txBody>
      </p:sp>
      <p:sp>
        <p:nvSpPr>
          <p:cNvPr id="6" name="Oval 5">
            <a:extLst>
              <a:ext uri="{FF2B5EF4-FFF2-40B4-BE49-F238E27FC236}">
                <a16:creationId xmlns:a16="http://schemas.microsoft.com/office/drawing/2014/main" id="{8CBDEF1D-F94D-479E-99B9-83A85C0D687F}"/>
              </a:ext>
            </a:extLst>
          </p:cNvPr>
          <p:cNvSpPr>
            <a:spLocks noChangeAspect="1"/>
          </p:cNvSpPr>
          <p:nvPr/>
        </p:nvSpPr>
        <p:spPr>
          <a:xfrm>
            <a:off x="5178230" y="3328990"/>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Social &amp; Emotional Learning</a:t>
            </a:r>
          </a:p>
        </p:txBody>
      </p:sp>
    </p:spTree>
    <p:extLst>
      <p:ext uri="{BB962C8B-B14F-4D97-AF65-F5344CB8AC3E}">
        <p14:creationId xmlns:p14="http://schemas.microsoft.com/office/powerpoint/2010/main" val="286378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324-7D29-4039-99BA-69E647B4DE72}"/>
              </a:ext>
            </a:extLst>
          </p:cNvPr>
          <p:cNvSpPr>
            <a:spLocks noGrp="1"/>
          </p:cNvSpPr>
          <p:nvPr>
            <p:ph type="title"/>
          </p:nvPr>
        </p:nvSpPr>
        <p:spPr/>
        <p:txBody>
          <a:bodyPr/>
          <a:lstStyle/>
          <a:p>
            <a:r>
              <a:rPr lang="en-US"/>
              <a:t>Social Component: </a:t>
            </a:r>
            <a:br>
              <a:rPr lang="en-US"/>
            </a:br>
            <a:r>
              <a:rPr lang="en-US"/>
              <a:t>Examples of Schoolwide Programs </a:t>
            </a:r>
          </a:p>
        </p:txBody>
      </p:sp>
      <p:graphicFrame>
        <p:nvGraphicFramePr>
          <p:cNvPr id="4" name="Diagram 3">
            <a:extLst>
              <a:ext uri="{FF2B5EF4-FFF2-40B4-BE49-F238E27FC236}">
                <a16:creationId xmlns:a16="http://schemas.microsoft.com/office/drawing/2014/main" id="{B92EE8D5-DC75-4814-BC69-32EDAEFF8F4C}"/>
              </a:ext>
            </a:extLst>
          </p:cNvPr>
          <p:cNvGraphicFramePr/>
          <p:nvPr/>
        </p:nvGraphicFramePr>
        <p:xfrm>
          <a:off x="1484555" y="1714597"/>
          <a:ext cx="8821495" cy="513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8A96E39-8248-4003-9FF0-4DE488ECA8B9}"/>
              </a:ext>
            </a:extLst>
          </p:cNvPr>
          <p:cNvSpPr/>
          <p:nvPr/>
        </p:nvSpPr>
        <p:spPr>
          <a:xfrm>
            <a:off x="2130014" y="1714598"/>
            <a:ext cx="3908836" cy="5022914"/>
          </a:xfrm>
          <a:prstGeom prst="rect">
            <a:avLst/>
          </a:prstGeom>
        </p:spPr>
        <p:txBody>
          <a:bodyPr wrap="square">
            <a:spAutoFit/>
          </a:bodyPr>
          <a:lstStyle/>
          <a:p>
            <a:pPr marL="0" marR="0" lvl="0" indent="0" algn="l" defTabSz="1066800" rtl="0" eaLnBrk="0" fontAlgn="base" latinLnBrk="0" hangingPunct="0">
              <a:lnSpc>
                <a:spcPct val="90000"/>
              </a:lnSpc>
              <a:spcBef>
                <a:spcPct val="0"/>
              </a:spcBef>
              <a:spcAft>
                <a:spcPct val="35000"/>
              </a:spcAft>
              <a:buClrTx/>
              <a:buSzTx/>
              <a:buFontTx/>
              <a:buNone/>
              <a:tabLst/>
              <a:defRPr/>
            </a:pPr>
            <a:r>
              <a:rPr kumimoji="0" lang="en-US" sz="2200" b="1" i="0" u="none" strike="noStrike" kern="1200" cap="none" spc="0" normalizeH="0" baseline="0" noProof="0">
                <a:ln>
                  <a:noFill/>
                </a:ln>
                <a:solidFill>
                  <a:prstClr val="white"/>
                </a:solidFill>
                <a:effectLst/>
                <a:uLnTx/>
                <a:uFillTx/>
                <a:latin typeface="Verdana" charset="0"/>
                <a:ea typeface="MS PGothic" charset="-128"/>
                <a:cs typeface="+mn-cs"/>
              </a:rPr>
              <a:t>Positive Action</a:t>
            </a:r>
            <a:br>
              <a:rPr kumimoji="0" lang="en-US" sz="2200" b="0" i="0" u="none" strike="noStrike" kern="1200" cap="none" spc="0" normalizeH="0" baseline="0" noProof="0">
                <a:ln>
                  <a:noFill/>
                </a:ln>
                <a:solidFill>
                  <a:prstClr val="white"/>
                </a:solidFill>
                <a:effectLst/>
                <a:uLnTx/>
                <a:uFillTx/>
                <a:latin typeface="Verdana" charset="0"/>
                <a:ea typeface="MS PGothic" charset="-128"/>
                <a:cs typeface="+mn-cs"/>
              </a:rPr>
            </a:br>
            <a:r>
              <a:rPr kumimoji="0" lang="en-US" sz="2200" b="0" i="0" u="none" strike="noStrike" kern="1200" cap="none" spc="0" normalizeH="0" baseline="0" noProof="0" err="1">
                <a:ln>
                  <a:noFill/>
                </a:ln>
                <a:solidFill>
                  <a:prstClr val="white"/>
                </a:solidFill>
                <a:effectLst/>
                <a:uLnTx/>
                <a:uFillTx/>
                <a:latin typeface="Verdana" charset="0"/>
                <a:ea typeface="MS PGothic" charset="-128"/>
                <a:cs typeface="+mn-cs"/>
              </a:rPr>
              <a:t>www.positiveaction.net</a:t>
            </a:r>
            <a:endParaRPr kumimoji="0" lang="en-US" sz="2200" b="0" i="0" u="none" strike="noStrike" kern="1200" cap="none" spc="0" normalizeH="0" baseline="0" noProof="0">
              <a:ln>
                <a:noFill/>
              </a:ln>
              <a:solidFill>
                <a:prstClr val="white"/>
              </a:solidFill>
              <a:effectLst/>
              <a:uLnTx/>
              <a:uFillTx/>
              <a:latin typeface="Verdana" charset="0"/>
              <a:ea typeface="MS PGothic" charset="-128"/>
              <a:cs typeface="+mn-cs"/>
            </a:endParaRP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a:ln>
                  <a:noFill/>
                </a:ln>
                <a:solidFill>
                  <a:prstClr val="white"/>
                </a:solidFill>
                <a:effectLst/>
                <a:uLnTx/>
                <a:uFillTx/>
                <a:latin typeface="Verdana" charset="0"/>
                <a:ea typeface="MS PGothic" charset="-128"/>
                <a:cs typeface="+mn-cs"/>
              </a:rPr>
              <a:t>Improves academics, behavior, and character</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a:ln>
                  <a:noFill/>
                </a:ln>
                <a:solidFill>
                  <a:prstClr val="white"/>
                </a:solidFill>
                <a:effectLst/>
                <a:uLnTx/>
                <a:uFillTx/>
                <a:latin typeface="Verdana" charset="0"/>
                <a:ea typeface="MS PGothic" charset="-128"/>
                <a:cs typeface="+mn-cs"/>
              </a:rPr>
              <a:t>Curriculum-based approach</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a:ln>
                  <a:noFill/>
                </a:ln>
                <a:solidFill>
                  <a:prstClr val="white"/>
                </a:solidFill>
                <a:effectLst/>
                <a:uLnTx/>
                <a:uFillTx/>
                <a:latin typeface="Verdana" charset="0"/>
                <a:ea typeface="MS PGothic" charset="-128"/>
                <a:cs typeface="+mn-cs"/>
              </a:rPr>
              <a:t>Effectively increases positive behaviors and decreases negative behaviors</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a:ln>
                  <a:noFill/>
                </a:ln>
                <a:solidFill>
                  <a:prstClr val="white"/>
                </a:solidFill>
                <a:effectLst/>
                <a:uLnTx/>
                <a:uFillTx/>
                <a:latin typeface="Verdana" charset="0"/>
                <a:ea typeface="MS PGothic" charset="-128"/>
                <a:cs typeface="+mn-cs"/>
              </a:rPr>
              <a:t>6-7 units per grade</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a:ln>
                  <a:noFill/>
                </a:ln>
                <a:solidFill>
                  <a:prstClr val="white"/>
                </a:solidFill>
                <a:effectLst/>
                <a:uLnTx/>
                <a:uFillTx/>
                <a:latin typeface="Verdana" charset="0"/>
                <a:ea typeface="MS PGothic" charset="-128"/>
                <a:cs typeface="+mn-cs"/>
              </a:rPr>
              <a:t>Optional components:</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a:ln>
                  <a:noFill/>
                </a:ln>
                <a:solidFill>
                  <a:prstClr val="white"/>
                </a:solidFill>
                <a:effectLst/>
                <a:uLnTx/>
                <a:uFillTx/>
                <a:latin typeface="Verdana" charset="0"/>
                <a:ea typeface="MS PGothic" charset="-128"/>
                <a:cs typeface="+mn-cs"/>
              </a:rPr>
              <a:t>site-wide climate development</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a:ln>
                  <a:noFill/>
                </a:ln>
                <a:solidFill>
                  <a:prstClr val="white"/>
                </a:solidFill>
                <a:effectLst/>
                <a:uLnTx/>
                <a:uFillTx/>
                <a:latin typeface="Verdana" charset="0"/>
                <a:ea typeface="MS PGothic" charset="-128"/>
                <a:cs typeface="+mn-cs"/>
              </a:rPr>
              <a:t>drug education</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a:ln>
                  <a:noFill/>
                </a:ln>
                <a:solidFill>
                  <a:prstClr val="white"/>
                </a:solidFill>
                <a:effectLst/>
                <a:uLnTx/>
                <a:uFillTx/>
                <a:latin typeface="Verdana" charset="0"/>
                <a:ea typeface="MS PGothic" charset="-128"/>
                <a:cs typeface="+mn-cs"/>
              </a:rPr>
              <a:t>bullying / conflict resolution</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a:ln>
                  <a:noFill/>
                </a:ln>
                <a:solidFill>
                  <a:prstClr val="white"/>
                </a:solidFill>
                <a:effectLst/>
                <a:uLnTx/>
                <a:uFillTx/>
                <a:latin typeface="Verdana" charset="0"/>
                <a:ea typeface="MS PGothic" charset="-128"/>
                <a:cs typeface="+mn-cs"/>
              </a:rPr>
              <a:t>counselor, parent, and family classes</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a:ln>
                  <a:noFill/>
                </a:ln>
                <a:solidFill>
                  <a:prstClr val="white"/>
                </a:solidFill>
                <a:effectLst/>
                <a:uLnTx/>
                <a:uFillTx/>
                <a:latin typeface="Verdana" charset="0"/>
                <a:ea typeface="MS PGothic" charset="-128"/>
                <a:cs typeface="+mn-cs"/>
              </a:rPr>
              <a:t>community/coalition components</a:t>
            </a:r>
          </a:p>
        </p:txBody>
      </p:sp>
    </p:spTree>
    <p:extLst>
      <p:ext uri="{BB962C8B-B14F-4D97-AF65-F5344CB8AC3E}">
        <p14:creationId xmlns:p14="http://schemas.microsoft.com/office/powerpoint/2010/main" val="379505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879F12-FF27-4F8D-9B1C-2B992549EA14}"/>
              </a:ext>
            </a:extLst>
          </p:cNvPr>
          <p:cNvSpPr/>
          <p:nvPr/>
        </p:nvSpPr>
        <p:spPr>
          <a:xfrm>
            <a:off x="6602818" y="925033"/>
            <a:ext cx="1499191" cy="385961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pic>
        <p:nvPicPr>
          <p:cNvPr id="4" name="Picture 3" descr="Table&#10;&#10;Description automatically generated">
            <a:extLst>
              <a:ext uri="{FF2B5EF4-FFF2-40B4-BE49-F238E27FC236}">
                <a16:creationId xmlns:a16="http://schemas.microsoft.com/office/drawing/2014/main" id="{7923F9A6-4826-4FE8-B4A7-0DBA45DFD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047" y="0"/>
            <a:ext cx="4066953" cy="5263116"/>
          </a:xfrm>
          <a:prstGeom prst="rect">
            <a:avLst/>
          </a:prstGeom>
          <a:ln>
            <a:solidFill>
              <a:schemeClr val="tx1"/>
            </a:solidFill>
          </a:ln>
        </p:spPr>
      </p:pic>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337788" y="81052"/>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5BD39D-61F4-41E0-A409-17C580C4BC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1108" y="3318688"/>
            <a:ext cx="2480793" cy="3210539"/>
          </a:xfrm>
          <a:prstGeom prst="rect">
            <a:avLst/>
          </a:prstGeom>
        </p:spPr>
      </p:pic>
    </p:spTree>
    <p:extLst>
      <p:ext uri="{BB962C8B-B14F-4D97-AF65-F5344CB8AC3E}">
        <p14:creationId xmlns:p14="http://schemas.microsoft.com/office/powerpoint/2010/main" val="1457008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a:solidFill>
                            <a:schemeClr val="tx1"/>
                          </a:solidFill>
                          <a:latin typeface="Arial" panose="020B0604020202020204" pitchFamily="34" charset="0"/>
                          <a:cs typeface="Arial" panose="020B0604020202020204" pitchFamily="34" charset="0"/>
                        </a:rPr>
                        <a:t>Area II: Academics</a:t>
                      </a:r>
                    </a:p>
                    <a:p>
                      <a:pPr algn="ctr"/>
                      <a:r>
                        <a:rPr lang="en-US" sz="20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6188013" y="3137309"/>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452111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Renaming: Breakout room number + First and Last Name</a:t>
            </a:r>
          </a:p>
        </p:txBody>
      </p:sp>
      <p:sp>
        <p:nvSpPr>
          <p:cNvPr id="3" name="Content Placeholder 2"/>
          <p:cNvSpPr>
            <a:spLocks noGrp="1"/>
          </p:cNvSpPr>
          <p:nvPr>
            <p:ph idx="1"/>
          </p:nvPr>
        </p:nvSpPr>
        <p:spPr>
          <a:xfrm>
            <a:off x="752516" y="1658611"/>
            <a:ext cx="10515600" cy="853505"/>
          </a:xfrm>
        </p:spPr>
        <p:txBody>
          <a:bodyPr>
            <a:normAutofit/>
          </a:bodyPr>
          <a:lstStyle/>
          <a:p>
            <a:pPr marL="0" indent="0">
              <a:buNone/>
            </a:pPr>
            <a:r>
              <a:rPr lang="en-US" sz="2400" i="1">
                <a:solidFill>
                  <a:srgbClr val="FF0000"/>
                </a:solidFill>
              </a:rPr>
              <a:t>To help us initially put you in breakout rooms today…</a:t>
            </a:r>
          </a:p>
          <a:p>
            <a:pPr marL="0" indent="0">
              <a:buNone/>
            </a:pPr>
            <a:endParaRPr lang="en-US" i="1">
              <a:solidFill>
                <a:srgbClr val="FF0000"/>
              </a:solidFill>
            </a:endParaRPr>
          </a:p>
          <a:p>
            <a:pPr marL="0" indent="0">
              <a:buNone/>
            </a:pPr>
            <a:endParaRPr lang="en-US" i="1">
              <a:solidFill>
                <a:srgbClr val="FF0000"/>
              </a:solidFill>
            </a:endParaRPr>
          </a:p>
        </p:txBody>
      </p:sp>
      <p:sp>
        <p:nvSpPr>
          <p:cNvPr id="10" name="TextBox 9">
            <a:extLst>
              <a:ext uri="{FF2B5EF4-FFF2-40B4-BE49-F238E27FC236}">
                <a16:creationId xmlns:a16="http://schemas.microsoft.com/office/drawing/2014/main" id="{FAE72EF9-D713-46E6-A2DC-E748A51B4F02}"/>
              </a:ext>
            </a:extLst>
          </p:cNvPr>
          <p:cNvSpPr txBox="1"/>
          <p:nvPr/>
        </p:nvSpPr>
        <p:spPr>
          <a:xfrm>
            <a:off x="285989" y="3783210"/>
            <a:ext cx="8323204" cy="1938992"/>
          </a:xfrm>
          <a:prstGeom prst="rect">
            <a:avLst/>
          </a:prstGeom>
          <a:noFill/>
        </p:spPr>
        <p:txBody>
          <a:bodyPr wrap="square">
            <a:spAutoFit/>
          </a:bodyPr>
          <a:lstStyle/>
          <a:p>
            <a:pPr marL="457200" indent="-457200">
              <a:buFont typeface="+mj-lt"/>
              <a:buAutoNum type="alphaUcPeriod" startAt="2"/>
            </a:pPr>
            <a:r>
              <a:rPr lang="en-US" sz="2400" dirty="0"/>
              <a:t>Rename yourself:</a:t>
            </a:r>
            <a:br>
              <a:rPr lang="en-US" sz="2400" dirty="0"/>
            </a:br>
            <a:r>
              <a:rPr lang="en-US" sz="2400" dirty="0">
                <a:solidFill>
                  <a:schemeClr val="accent3"/>
                </a:solidFill>
              </a:rPr>
              <a:t>1</a:t>
            </a:r>
            <a:r>
              <a:rPr lang="en-US" sz="2400" dirty="0"/>
              <a:t> Name = </a:t>
            </a:r>
            <a:r>
              <a:rPr lang="en-US" sz="2400" b="1" dirty="0"/>
              <a:t>Exploring screening, not yet screening</a:t>
            </a:r>
            <a:br>
              <a:rPr lang="en-US" sz="2400" b="1" dirty="0"/>
            </a:br>
            <a:r>
              <a:rPr lang="en-US" sz="2400" dirty="0">
                <a:solidFill>
                  <a:schemeClr val="accent3"/>
                </a:solidFill>
              </a:rPr>
              <a:t>2</a:t>
            </a:r>
            <a:r>
              <a:rPr lang="en-US" sz="2400" dirty="0"/>
              <a:t> Name = </a:t>
            </a:r>
            <a:r>
              <a:rPr lang="en-US" sz="2400" b="1" dirty="0"/>
              <a:t>Newly screening</a:t>
            </a:r>
            <a:br>
              <a:rPr lang="en-US" sz="2400" b="1" dirty="0"/>
            </a:br>
            <a:r>
              <a:rPr lang="en-US" sz="2400" dirty="0">
                <a:solidFill>
                  <a:schemeClr val="accent3"/>
                </a:solidFill>
              </a:rPr>
              <a:t>3</a:t>
            </a:r>
            <a:r>
              <a:rPr lang="en-US" sz="2400" dirty="0"/>
              <a:t> Name = </a:t>
            </a:r>
            <a:r>
              <a:rPr lang="en-US" sz="2400" b="1" dirty="0"/>
              <a:t>Experienced in screening</a:t>
            </a:r>
            <a:br>
              <a:rPr lang="en-US" sz="2400" b="1" dirty="0"/>
            </a:br>
            <a:r>
              <a:rPr lang="en-US" sz="2400" dirty="0">
                <a:solidFill>
                  <a:schemeClr val="accent3"/>
                </a:solidFill>
              </a:rPr>
              <a:t>4</a:t>
            </a:r>
            <a:r>
              <a:rPr lang="en-US" sz="2400" dirty="0"/>
              <a:t> </a:t>
            </a:r>
            <a:r>
              <a:rPr lang="en-US" sz="2400" i="1" dirty="0"/>
              <a:t>School</a:t>
            </a:r>
            <a:r>
              <a:rPr lang="en-US" sz="2400" dirty="0"/>
              <a:t> Name = </a:t>
            </a:r>
            <a:r>
              <a:rPr lang="en-US" sz="2400" b="1" dirty="0"/>
              <a:t>Here with my Ci3T Leadership Team</a:t>
            </a:r>
            <a:endParaRPr lang="en-US" sz="2400" dirty="0"/>
          </a:p>
        </p:txBody>
      </p:sp>
      <p:sp>
        <p:nvSpPr>
          <p:cNvPr id="12" name="TextBox 11">
            <a:extLst>
              <a:ext uri="{FF2B5EF4-FFF2-40B4-BE49-F238E27FC236}">
                <a16:creationId xmlns:a16="http://schemas.microsoft.com/office/drawing/2014/main" id="{4AF460A2-67D9-4E1A-B995-B0CBC4A72E64}"/>
              </a:ext>
            </a:extLst>
          </p:cNvPr>
          <p:cNvSpPr txBox="1"/>
          <p:nvPr/>
        </p:nvSpPr>
        <p:spPr>
          <a:xfrm>
            <a:off x="285989" y="2243794"/>
            <a:ext cx="5288901" cy="830997"/>
          </a:xfrm>
          <a:prstGeom prst="rect">
            <a:avLst/>
          </a:prstGeom>
          <a:noFill/>
        </p:spPr>
        <p:txBody>
          <a:bodyPr wrap="square">
            <a:spAutoFit/>
          </a:bodyPr>
          <a:lstStyle/>
          <a:p>
            <a:pPr marL="457200" indent="-457200">
              <a:buFont typeface="+mj-lt"/>
              <a:buAutoNum type="alphaUcPeriod"/>
            </a:pPr>
            <a:r>
              <a:rPr lang="en-US" sz="2400"/>
              <a:t>Click the </a:t>
            </a:r>
            <a:r>
              <a:rPr lang="en-US" sz="2400" b="1"/>
              <a:t>three dots </a:t>
            </a:r>
            <a:r>
              <a:rPr lang="en-US" sz="2400"/>
              <a:t>at the top right corner of your </a:t>
            </a:r>
            <a:r>
              <a:rPr lang="en-US" sz="2400" b="1"/>
              <a:t>video square.</a:t>
            </a:r>
          </a:p>
        </p:txBody>
      </p:sp>
      <p:grpSp>
        <p:nvGrpSpPr>
          <p:cNvPr id="4" name="Group 3">
            <a:extLst>
              <a:ext uri="{FF2B5EF4-FFF2-40B4-BE49-F238E27FC236}">
                <a16:creationId xmlns:a16="http://schemas.microsoft.com/office/drawing/2014/main" id="{24F45046-7364-1B48-A973-02A661E7FCFD}"/>
              </a:ext>
            </a:extLst>
          </p:cNvPr>
          <p:cNvGrpSpPr/>
          <p:nvPr/>
        </p:nvGrpSpPr>
        <p:grpSpPr>
          <a:xfrm>
            <a:off x="6041417" y="2304011"/>
            <a:ext cx="3197441" cy="1687304"/>
            <a:chOff x="899603" y="3120570"/>
            <a:chExt cx="3197441" cy="1687304"/>
          </a:xfrm>
        </p:grpSpPr>
        <p:pic>
          <p:nvPicPr>
            <p:cNvPr id="8" name="Picture 7">
              <a:extLst>
                <a:ext uri="{FF2B5EF4-FFF2-40B4-BE49-F238E27FC236}">
                  <a16:creationId xmlns:a16="http://schemas.microsoft.com/office/drawing/2014/main" id="{06D594A4-72A6-4BFD-9602-7D1E706A1D83}"/>
                </a:ext>
              </a:extLst>
            </p:cNvPr>
            <p:cNvPicPr>
              <a:picLocks noChangeAspect="1"/>
            </p:cNvPicPr>
            <p:nvPr/>
          </p:nvPicPr>
          <p:blipFill>
            <a:blip r:embed="rId3"/>
            <a:stretch>
              <a:fillRect/>
            </a:stretch>
          </p:blipFill>
          <p:spPr>
            <a:xfrm>
              <a:off x="899603" y="3120570"/>
              <a:ext cx="3197441" cy="1687304"/>
            </a:xfrm>
            <a:prstGeom prst="rect">
              <a:avLst/>
            </a:prstGeom>
            <a:effectLst>
              <a:outerShdw blurRad="50800" dist="38100" dir="13500000" algn="br" rotWithShape="0">
                <a:prstClr val="black">
                  <a:alpha val="40000"/>
                </a:prstClr>
              </a:outerShdw>
            </a:effectLst>
          </p:spPr>
        </p:pic>
        <p:sp>
          <p:nvSpPr>
            <p:cNvPr id="13" name="Oval 12">
              <a:extLst>
                <a:ext uri="{FF2B5EF4-FFF2-40B4-BE49-F238E27FC236}">
                  <a16:creationId xmlns:a16="http://schemas.microsoft.com/office/drawing/2014/main" id="{B6327A5B-0780-4C99-81EC-B815AF268D97}"/>
                </a:ext>
              </a:extLst>
            </p:cNvPr>
            <p:cNvSpPr/>
            <p:nvPr/>
          </p:nvSpPr>
          <p:spPr>
            <a:xfrm>
              <a:off x="2415159" y="3375238"/>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268C890-5DFA-2447-8B4E-762615118E61}"/>
              </a:ext>
            </a:extLst>
          </p:cNvPr>
          <p:cNvGrpSpPr/>
          <p:nvPr/>
        </p:nvGrpSpPr>
        <p:grpSpPr>
          <a:xfrm>
            <a:off x="8378313" y="4134252"/>
            <a:ext cx="3582806" cy="2723748"/>
            <a:chOff x="6474606" y="5516415"/>
            <a:chExt cx="2061934" cy="1567539"/>
          </a:xfrm>
        </p:grpSpPr>
        <p:pic>
          <p:nvPicPr>
            <p:cNvPr id="9" name="Picture 8">
              <a:extLst>
                <a:ext uri="{FF2B5EF4-FFF2-40B4-BE49-F238E27FC236}">
                  <a16:creationId xmlns:a16="http://schemas.microsoft.com/office/drawing/2014/main" id="{276A7405-18AE-46BB-A84B-23C21AD3F245}"/>
                </a:ext>
              </a:extLst>
            </p:cNvPr>
            <p:cNvPicPr>
              <a:picLocks noChangeAspect="1"/>
            </p:cNvPicPr>
            <p:nvPr/>
          </p:nvPicPr>
          <p:blipFill rotWithShape="1">
            <a:blip r:embed="rId4"/>
            <a:srcRect r="42028"/>
            <a:stretch/>
          </p:blipFill>
          <p:spPr>
            <a:xfrm>
              <a:off x="6474606" y="5516415"/>
              <a:ext cx="1897345" cy="1045026"/>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31EC7B7C-1B02-4794-AF97-4227FB270F01}"/>
                </a:ext>
              </a:extLst>
            </p:cNvPr>
            <p:cNvPicPr>
              <a:picLocks noChangeAspect="1"/>
            </p:cNvPicPr>
            <p:nvPr/>
          </p:nvPicPr>
          <p:blipFill rotWithShape="1">
            <a:blip r:embed="rId5"/>
            <a:srcRect r="21421"/>
            <a:stretch/>
          </p:blipFill>
          <p:spPr>
            <a:xfrm>
              <a:off x="7074624" y="6038928"/>
              <a:ext cx="1461916" cy="1045026"/>
            </a:xfrm>
            <a:prstGeom prst="rect">
              <a:avLst/>
            </a:prstGeom>
          </p:spPr>
        </p:pic>
      </p:grpSp>
    </p:spTree>
    <p:extLst>
      <p:ext uri="{BB962C8B-B14F-4D97-AF65-F5344CB8AC3E}">
        <p14:creationId xmlns:p14="http://schemas.microsoft.com/office/powerpoint/2010/main" val="211566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1406475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7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3192" y="4531052"/>
            <a:ext cx="1760769" cy="2274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4534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01DEF21-0609-45DF-ABFA-429E450CEA18}"/>
              </a:ext>
            </a:extLst>
          </p:cNvPr>
          <p:cNvGraphicFramePr>
            <a:graphicFrameLocks/>
          </p:cNvGraphicFramePr>
          <p:nvPr>
            <p:extLst>
              <p:ext uri="{D42A27DB-BD31-4B8C-83A1-F6EECF244321}">
                <p14:modId xmlns:p14="http://schemas.microsoft.com/office/powerpoint/2010/main" val="458650359"/>
              </p:ext>
            </p:extLst>
          </p:nvPr>
        </p:nvGraphicFramePr>
        <p:xfrm>
          <a:off x="279400" y="542809"/>
          <a:ext cx="11633200" cy="5772382"/>
        </p:xfrm>
        <a:graphic>
          <a:graphicData uri="http://schemas.openxmlformats.org/drawingml/2006/table">
            <a:tbl>
              <a:tblPr firstRow="1" bandRow="1">
                <a:tableStyleId>{5C22544A-7EE6-4342-B048-85BDC9FD1C3A}</a:tableStyleId>
              </a:tblPr>
              <a:tblGrid>
                <a:gridCol w="11633200">
                  <a:extLst>
                    <a:ext uri="{9D8B030D-6E8A-4147-A177-3AD203B41FA5}">
                      <a16:colId xmlns:a16="http://schemas.microsoft.com/office/drawing/2014/main" val="2969244735"/>
                    </a:ext>
                  </a:extLst>
                </a:gridCol>
              </a:tblGrid>
              <a:tr h="494420">
                <a:tc>
                  <a:txBody>
                    <a:bodyPr/>
                    <a:lstStyle/>
                    <a:p>
                      <a:pPr algn="ctr"/>
                      <a:r>
                        <a:rPr lang="en-US" dirty="0">
                          <a:solidFill>
                            <a:schemeClr val="tx1"/>
                          </a:solidFill>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40584488"/>
                  </a:ext>
                </a:extLst>
              </a:tr>
              <a:tr h="2872350">
                <a:tc>
                  <a:txBody>
                    <a:bodyPr/>
                    <a:lstStyle/>
                    <a:p>
                      <a:pPr>
                        <a:spcBef>
                          <a:spcPts val="100"/>
                        </a:spcBef>
                        <a:spcAft>
                          <a:spcPts val="100"/>
                        </a:spcAft>
                      </a:pPr>
                      <a:r>
                        <a:rPr lang="en-US" sz="2000" b="1"/>
                        <a:t>Faculty and Staff: Ci3T Leadership Teams and District Leaders will teach procedures to faculty and staff by:</a:t>
                      </a:r>
                    </a:p>
                    <a:p>
                      <a:pPr marL="285750" indent="-285750">
                        <a:spcBef>
                          <a:spcPts val="100"/>
                        </a:spcBef>
                        <a:spcAft>
                          <a:spcPts val="100"/>
                        </a:spcAft>
                        <a:buFont typeface="Arial" panose="020B0604020202020204" pitchFamily="34" charset="0"/>
                        <a:buChar char="•"/>
                      </a:pPr>
                      <a:r>
                        <a:rPr lang="en-US" sz="2000" b="0"/>
                        <a:t>Provide faculty and staff Ci3T Implementation Manual and other materials such as posters, lesson plans, tickets, etc. to teach, implement  and support our Ci3T plan</a:t>
                      </a:r>
                    </a:p>
                    <a:p>
                      <a:pPr marL="285750" indent="-285750">
                        <a:spcBef>
                          <a:spcPts val="100"/>
                        </a:spcBef>
                        <a:spcAft>
                          <a:spcPts val="100"/>
                        </a:spcAft>
                        <a:buFont typeface="Arial" panose="020B0604020202020204" pitchFamily="34" charset="0"/>
                        <a:buChar char="•"/>
                      </a:pPr>
                      <a:r>
                        <a:rPr lang="en-US" sz="2000" b="0"/>
                        <a:t>Provide training of plan and expectation to staff at the beginning of each school year, with attention to academic, behavior, and social  domains</a:t>
                      </a:r>
                    </a:p>
                    <a:p>
                      <a:pPr marL="285750" indent="-285750">
                        <a:spcBef>
                          <a:spcPts val="100"/>
                        </a:spcBef>
                        <a:spcAft>
                          <a:spcPts val="100"/>
                        </a:spcAft>
                        <a:buFont typeface="Arial" panose="020B0604020202020204" pitchFamily="34" charset="0"/>
                        <a:buChar char="•"/>
                      </a:pPr>
                      <a:r>
                        <a:rPr lang="en-US" sz="2000" b="0"/>
                        <a:t>Expectation Matrix taught and posted</a:t>
                      </a:r>
                    </a:p>
                    <a:p>
                      <a:pPr marL="285750" indent="-285750">
                        <a:spcBef>
                          <a:spcPts val="100"/>
                        </a:spcBef>
                        <a:spcAft>
                          <a:spcPts val="100"/>
                        </a:spcAft>
                        <a:buFont typeface="Arial" panose="020B0604020202020204" pitchFamily="34" charset="0"/>
                        <a:buChar char="•"/>
                      </a:pPr>
                      <a:r>
                        <a:rPr lang="en-US" sz="2000" b="0"/>
                        <a:t>Ci3T session for new staff orientation</a:t>
                      </a:r>
                    </a:p>
                    <a:p>
                      <a:pPr marL="285750" indent="-285750">
                        <a:spcBef>
                          <a:spcPts val="100"/>
                        </a:spcBef>
                        <a:spcAft>
                          <a:spcPts val="100"/>
                        </a:spcAft>
                        <a:buFont typeface="Arial" panose="020B0604020202020204" pitchFamily="34" charset="0"/>
                        <a:buChar char="•"/>
                      </a:pPr>
                      <a:r>
                        <a:rPr lang="en-US" sz="2000" b="0"/>
                        <a:t>Weekly tips for teachers and challenges for PBIS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522270"/>
                  </a:ext>
                </a:extLst>
              </a:tr>
              <a:tr h="2316322">
                <a:tc>
                  <a:txBody>
                    <a:bodyPr/>
                    <a:lstStyle/>
                    <a:p>
                      <a:pPr>
                        <a:spcBef>
                          <a:spcPts val="100"/>
                        </a:spcBef>
                        <a:spcAft>
                          <a:spcPts val="100"/>
                        </a:spcAft>
                      </a:pPr>
                      <a:r>
                        <a:rPr lang="en-US" sz="2000" b="1" dirty="0"/>
                        <a:t>Students: Ci3T Leadership Teams collaborate with faculty and staff to teach procedures to students by:</a:t>
                      </a:r>
                    </a:p>
                    <a:p>
                      <a:pPr marL="285750" indent="-285750">
                        <a:spcBef>
                          <a:spcPts val="100"/>
                        </a:spcBef>
                        <a:spcAft>
                          <a:spcPts val="100"/>
                        </a:spcAft>
                        <a:buFont typeface="Arial" panose="020B0604020202020204" pitchFamily="34" charset="0"/>
                        <a:buChar char="•"/>
                      </a:pPr>
                      <a:r>
                        <a:rPr lang="en-US" sz="2000" b="0" dirty="0"/>
                        <a:t>Posting Ci3T expectation posters and using them as an instructional tool for teaching expectations</a:t>
                      </a:r>
                    </a:p>
                    <a:p>
                      <a:pPr marL="285750" indent="-285750">
                        <a:spcBef>
                          <a:spcPts val="100"/>
                        </a:spcBef>
                        <a:spcAft>
                          <a:spcPts val="100"/>
                        </a:spcAft>
                        <a:buFont typeface="Arial" panose="020B0604020202020204" pitchFamily="34" charset="0"/>
                        <a:buChar char="•"/>
                      </a:pPr>
                      <a:r>
                        <a:rPr lang="en-US" sz="2000" b="0" dirty="0"/>
                        <a:t>Participating in regularly scheduled lessons on the expectations for each setting</a:t>
                      </a:r>
                    </a:p>
                    <a:p>
                      <a:pPr marL="285750" indent="-285750">
                        <a:spcBef>
                          <a:spcPts val="100"/>
                        </a:spcBef>
                        <a:spcAft>
                          <a:spcPts val="100"/>
                        </a:spcAft>
                        <a:buFont typeface="Arial" panose="020B0604020202020204" pitchFamily="34" charset="0"/>
                        <a:buChar char="•"/>
                      </a:pPr>
                      <a:r>
                        <a:rPr lang="en-US" sz="2000" b="0" dirty="0"/>
                        <a:t>Providing behavior-specific praise intermittently paired with school-wide tickets (ROAR Bucks)</a:t>
                      </a:r>
                    </a:p>
                    <a:p>
                      <a:pPr marL="285750" indent="-285750">
                        <a:spcBef>
                          <a:spcPts val="100"/>
                        </a:spcBef>
                        <a:spcAft>
                          <a:spcPts val="100"/>
                        </a:spcAft>
                        <a:buFont typeface="Arial" panose="020B0604020202020204" pitchFamily="34" charset="0"/>
                        <a:buChar char="•"/>
                      </a:pPr>
                      <a:r>
                        <a:rPr lang="en-US" sz="2000" b="0" dirty="0"/>
                        <a:t>Participating actively in daily Second Step lesson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313057"/>
                  </a:ext>
                </a:extLst>
              </a:tr>
            </a:tbl>
          </a:graphicData>
        </a:graphic>
      </p:graphicFrame>
      <p:sp>
        <p:nvSpPr>
          <p:cNvPr id="4" name="Rectangle 3">
            <a:extLst>
              <a:ext uri="{FF2B5EF4-FFF2-40B4-BE49-F238E27FC236}">
                <a16:creationId xmlns:a16="http://schemas.microsoft.com/office/drawing/2014/main" id="{58F61324-D601-40BC-9573-3A290CFE3C1F}"/>
              </a:ext>
            </a:extLst>
          </p:cNvPr>
          <p:cNvSpPr/>
          <p:nvPr/>
        </p:nvSpPr>
        <p:spPr>
          <a:xfrm>
            <a:off x="279400" y="3996140"/>
            <a:ext cx="11633200" cy="2319051"/>
          </a:xfrm>
          <a:prstGeom prst="rect">
            <a:avLst/>
          </a:prstGeom>
          <a:solidFill>
            <a:srgbClr val="37B34A">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64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99138A5B-7436-40BC-AB6E-F7B424FF85AA}"/>
              </a:ext>
            </a:extLst>
          </p:cNvPr>
          <p:cNvSpPr txBox="1">
            <a:spLocks/>
          </p:cNvSpPr>
          <p:nvPr/>
        </p:nvSpPr>
        <p:spPr bwMode="auto">
          <a:xfrm rot="-246943">
            <a:off x="425350" y="200831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4463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BBE088-40FC-47E4-8B35-6D6665E24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50" y="785346"/>
            <a:ext cx="4992604" cy="3744452"/>
          </a:xfrm>
          <a:prstGeom prst="rect">
            <a:avLst/>
          </a:prstGeom>
        </p:spPr>
      </p:pic>
      <p:sp>
        <p:nvSpPr>
          <p:cNvPr id="3" name="Rectangle 2">
            <a:extLst>
              <a:ext uri="{FF2B5EF4-FFF2-40B4-BE49-F238E27FC236}">
                <a16:creationId xmlns:a16="http://schemas.microsoft.com/office/drawing/2014/main" id="{38F11D05-363B-4C2A-BCE3-639EFA4BF46C}"/>
              </a:ext>
            </a:extLst>
          </p:cNvPr>
          <p:cNvSpPr/>
          <p:nvPr/>
        </p:nvSpPr>
        <p:spPr>
          <a:xfrm>
            <a:off x="424020" y="200975"/>
            <a:ext cx="3733714" cy="400110"/>
          </a:xfrm>
          <a:prstGeom prst="rect">
            <a:avLst/>
          </a:prstGeom>
          <a:noFill/>
        </p:spPr>
        <p:txBody>
          <a:bodyPr wrap="none" lIns="91440" tIns="45720" rIns="91440" bIns="45720">
            <a:spAutoFit/>
          </a:bodyPr>
          <a:lstStyle/>
          <a:p>
            <a:r>
              <a:rPr lang="en-US" sz="2000" b="0" cap="none" spc="0">
                <a:ln w="0"/>
                <a:solidFill>
                  <a:schemeClr val="tx1"/>
                </a:solidFill>
                <a:effectLst>
                  <a:outerShdw blurRad="38100" dist="19050" dir="2700000" algn="tl" rotWithShape="0">
                    <a:schemeClr val="dk1">
                      <a:alpha val="40000"/>
                    </a:schemeClr>
                  </a:outerShdw>
                </a:effectLst>
              </a:rPr>
              <a:t>School-wide expectation matrix</a:t>
            </a:r>
          </a:p>
        </p:txBody>
      </p:sp>
      <p:pic>
        <p:nvPicPr>
          <p:cNvPr id="19" name="Picture 18">
            <a:extLst>
              <a:ext uri="{FF2B5EF4-FFF2-40B4-BE49-F238E27FC236}">
                <a16:creationId xmlns:a16="http://schemas.microsoft.com/office/drawing/2014/main" id="{2DF62961-A78E-403B-928B-2670C078E350}"/>
              </a:ext>
            </a:extLst>
          </p:cNvPr>
          <p:cNvPicPr>
            <a:picLocks/>
          </p:cNvPicPr>
          <p:nvPr/>
        </p:nvPicPr>
        <p:blipFill>
          <a:blip r:embed="rId4"/>
          <a:stretch>
            <a:fillRect/>
          </a:stretch>
        </p:blipFill>
        <p:spPr>
          <a:xfrm rot="14490670">
            <a:off x="3916487" y="19524"/>
            <a:ext cx="1278363" cy="1278363"/>
          </a:xfrm>
          <a:prstGeom prst="rect">
            <a:avLst/>
          </a:prstGeom>
        </p:spPr>
      </p:pic>
      <p:grpSp>
        <p:nvGrpSpPr>
          <p:cNvPr id="30" name="Group 29">
            <a:extLst>
              <a:ext uri="{FF2B5EF4-FFF2-40B4-BE49-F238E27FC236}">
                <a16:creationId xmlns:a16="http://schemas.microsoft.com/office/drawing/2014/main" id="{1E96979C-F539-4146-80FC-364368A27CB7}"/>
              </a:ext>
            </a:extLst>
          </p:cNvPr>
          <p:cNvGrpSpPr/>
          <p:nvPr/>
        </p:nvGrpSpPr>
        <p:grpSpPr>
          <a:xfrm>
            <a:off x="245334" y="2367052"/>
            <a:ext cx="5599279" cy="4198848"/>
            <a:chOff x="245334" y="2367052"/>
            <a:chExt cx="5599279" cy="4198848"/>
          </a:xfrm>
        </p:grpSpPr>
        <p:pic>
          <p:nvPicPr>
            <p:cNvPr id="16" name="Picture 15" descr="A picture containing timeline&#10;&#10;Description automatically generated">
              <a:extLst>
                <a:ext uri="{FF2B5EF4-FFF2-40B4-BE49-F238E27FC236}">
                  <a16:creationId xmlns:a16="http://schemas.microsoft.com/office/drawing/2014/main" id="{1DA0EF8F-67D7-462B-AE1C-073482235547}"/>
                </a:ext>
              </a:extLst>
            </p:cNvPr>
            <p:cNvPicPr>
              <a:picLocks noChangeAspect="1"/>
            </p:cNvPicPr>
            <p:nvPr/>
          </p:nvPicPr>
          <p:blipFill rotWithShape="1">
            <a:blip r:embed="rId5"/>
            <a:srcRect l="3011" t="1832" b="1047"/>
            <a:stretch/>
          </p:blipFill>
          <p:spPr>
            <a:xfrm>
              <a:off x="3049155" y="2367052"/>
              <a:ext cx="2795458" cy="4198848"/>
            </a:xfrm>
            <a:prstGeom prst="rect">
              <a:avLst/>
            </a:prstGeom>
          </p:spPr>
        </p:pic>
        <p:sp>
          <p:nvSpPr>
            <p:cNvPr id="4" name="Rectangle 3">
              <a:extLst>
                <a:ext uri="{FF2B5EF4-FFF2-40B4-BE49-F238E27FC236}">
                  <a16:creationId xmlns:a16="http://schemas.microsoft.com/office/drawing/2014/main" id="{5AFFF91C-90E6-4AB4-ACA2-E97FDE2E2A31}"/>
                </a:ext>
              </a:extLst>
            </p:cNvPr>
            <p:cNvSpPr/>
            <p:nvPr/>
          </p:nvSpPr>
          <p:spPr>
            <a:xfrm>
              <a:off x="245334" y="6117176"/>
              <a:ext cx="2795458" cy="400110"/>
            </a:xfrm>
            <a:prstGeom prst="rect">
              <a:avLst/>
            </a:prstGeom>
            <a:noFill/>
          </p:spPr>
          <p:txBody>
            <a:bodyPr wrap="square" lIns="91440" tIns="45720" rIns="91440" bIns="45720">
              <a:spAutoFit/>
            </a:bodyPr>
            <a:lstStyle/>
            <a:p>
              <a:r>
                <a:rPr lang="en-US" sz="2000">
                  <a:ln w="0"/>
                  <a:effectLst>
                    <a:outerShdw blurRad="38100" dist="19050" dir="2700000" algn="tl" rotWithShape="0">
                      <a:schemeClr val="dk1">
                        <a:alpha val="40000"/>
                      </a:schemeClr>
                    </a:outerShdw>
                  </a:effectLst>
                </a:rPr>
                <a:t>Specific setting posters</a:t>
              </a:r>
              <a:endParaRPr lang="en-US" sz="2000" b="0" cap="none" spc="0">
                <a:ln w="0"/>
                <a:solidFill>
                  <a:schemeClr val="tx1"/>
                </a:solidFill>
                <a:effectLst>
                  <a:outerShdw blurRad="38100" dist="19050" dir="2700000" algn="tl" rotWithShape="0">
                    <a:schemeClr val="dk1">
                      <a:alpha val="40000"/>
                    </a:schemeClr>
                  </a:outerShdw>
                </a:effectLst>
              </a:endParaRPr>
            </a:p>
          </p:txBody>
        </p:sp>
      </p:grpSp>
      <p:pic>
        <p:nvPicPr>
          <p:cNvPr id="21" name="Picture 20">
            <a:extLst>
              <a:ext uri="{FF2B5EF4-FFF2-40B4-BE49-F238E27FC236}">
                <a16:creationId xmlns:a16="http://schemas.microsoft.com/office/drawing/2014/main" id="{4391E822-F21D-4249-8AB2-E7BC98E694F0}"/>
              </a:ext>
            </a:extLst>
          </p:cNvPr>
          <p:cNvPicPr>
            <a:picLocks/>
          </p:cNvPicPr>
          <p:nvPr/>
        </p:nvPicPr>
        <p:blipFill>
          <a:blip r:embed="rId4"/>
          <a:stretch>
            <a:fillRect/>
          </a:stretch>
        </p:blipFill>
        <p:spPr>
          <a:xfrm rot="9859575">
            <a:off x="1957252" y="5138624"/>
            <a:ext cx="1278363" cy="1278363"/>
          </a:xfrm>
          <a:prstGeom prst="rect">
            <a:avLst/>
          </a:prstGeom>
        </p:spPr>
      </p:pic>
      <p:grpSp>
        <p:nvGrpSpPr>
          <p:cNvPr id="31" name="Group 30">
            <a:extLst>
              <a:ext uri="{FF2B5EF4-FFF2-40B4-BE49-F238E27FC236}">
                <a16:creationId xmlns:a16="http://schemas.microsoft.com/office/drawing/2014/main" id="{66ACDBCD-5703-4581-A8D9-0717CA76FED7}"/>
              </a:ext>
            </a:extLst>
          </p:cNvPr>
          <p:cNvGrpSpPr/>
          <p:nvPr/>
        </p:nvGrpSpPr>
        <p:grpSpPr>
          <a:xfrm>
            <a:off x="5793619" y="77067"/>
            <a:ext cx="4391423" cy="5543040"/>
            <a:chOff x="5793619" y="77067"/>
            <a:chExt cx="4391423" cy="5543040"/>
          </a:xfrm>
        </p:grpSpPr>
        <p:pic>
          <p:nvPicPr>
            <p:cNvPr id="14" name="Picture 13">
              <a:extLst>
                <a:ext uri="{FF2B5EF4-FFF2-40B4-BE49-F238E27FC236}">
                  <a16:creationId xmlns:a16="http://schemas.microsoft.com/office/drawing/2014/main" id="{8CE5E05A-1CD5-49A0-B7F7-99F890B4D59C}"/>
                </a:ext>
              </a:extLst>
            </p:cNvPr>
            <p:cNvPicPr>
              <a:picLocks noChangeAspect="1"/>
            </p:cNvPicPr>
            <p:nvPr/>
          </p:nvPicPr>
          <p:blipFill>
            <a:blip r:embed="rId6"/>
            <a:srcRect/>
            <a:stretch/>
          </p:blipFill>
          <p:spPr>
            <a:xfrm>
              <a:off x="6221923" y="491364"/>
              <a:ext cx="3963119" cy="5128743"/>
            </a:xfrm>
            <a:prstGeom prst="rect">
              <a:avLst/>
            </a:prstGeom>
            <a:ln>
              <a:solidFill>
                <a:schemeClr val="tx1"/>
              </a:solidFill>
            </a:ln>
          </p:spPr>
        </p:pic>
        <p:sp>
          <p:nvSpPr>
            <p:cNvPr id="5" name="Rectangle 4">
              <a:extLst>
                <a:ext uri="{FF2B5EF4-FFF2-40B4-BE49-F238E27FC236}">
                  <a16:creationId xmlns:a16="http://schemas.microsoft.com/office/drawing/2014/main" id="{153A92FB-05C1-4488-8CA4-833E0112014E}"/>
                </a:ext>
              </a:extLst>
            </p:cNvPr>
            <p:cNvSpPr/>
            <p:nvPr/>
          </p:nvSpPr>
          <p:spPr>
            <a:xfrm>
              <a:off x="5793619" y="77067"/>
              <a:ext cx="4371395" cy="400110"/>
            </a:xfrm>
            <a:prstGeom prst="rect">
              <a:avLst/>
            </a:prstGeom>
            <a:noFill/>
          </p:spPr>
          <p:txBody>
            <a:bodyPr wrap="square" lIns="91440" tIns="45720" rIns="91440" bIns="45720">
              <a:spAutoFit/>
            </a:bodyPr>
            <a:lstStyle/>
            <a:p>
              <a:r>
                <a:rPr lang="en-US" sz="2000" b="0" cap="none" spc="0">
                  <a:ln w="0"/>
                  <a:solidFill>
                    <a:schemeClr val="tx1"/>
                  </a:solidFill>
                  <a:effectLst>
                    <a:outerShdw blurRad="38100" dist="19050" dir="2700000" algn="tl" rotWithShape="0">
                      <a:schemeClr val="dk1">
                        <a:alpha val="40000"/>
                      </a:schemeClr>
                    </a:outerShdw>
                  </a:effectLst>
                </a:rPr>
                <a:t>Lesson plans for explicit instruction</a:t>
              </a:r>
            </a:p>
          </p:txBody>
        </p:sp>
      </p:grpSp>
      <p:pic>
        <p:nvPicPr>
          <p:cNvPr id="23" name="Picture 22">
            <a:extLst>
              <a:ext uri="{FF2B5EF4-FFF2-40B4-BE49-F238E27FC236}">
                <a16:creationId xmlns:a16="http://schemas.microsoft.com/office/drawing/2014/main" id="{05B8129A-E350-448C-96CC-6EE5F0259977}"/>
              </a:ext>
            </a:extLst>
          </p:cNvPr>
          <p:cNvPicPr>
            <a:picLocks/>
          </p:cNvPicPr>
          <p:nvPr/>
        </p:nvPicPr>
        <p:blipFill>
          <a:blip r:embed="rId4"/>
          <a:stretch>
            <a:fillRect/>
          </a:stretch>
        </p:blipFill>
        <p:spPr>
          <a:xfrm rot="2704092" flipH="1">
            <a:off x="5456817" y="336193"/>
            <a:ext cx="1278363" cy="1278363"/>
          </a:xfrm>
          <a:prstGeom prst="rect">
            <a:avLst/>
          </a:prstGeom>
        </p:spPr>
      </p:pic>
      <p:grpSp>
        <p:nvGrpSpPr>
          <p:cNvPr id="32" name="Group 31">
            <a:extLst>
              <a:ext uri="{FF2B5EF4-FFF2-40B4-BE49-F238E27FC236}">
                <a16:creationId xmlns:a16="http://schemas.microsoft.com/office/drawing/2014/main" id="{05896A10-8FEA-43C1-A01F-C9AA707A047C}"/>
              </a:ext>
            </a:extLst>
          </p:cNvPr>
          <p:cNvGrpSpPr/>
          <p:nvPr/>
        </p:nvGrpSpPr>
        <p:grpSpPr>
          <a:xfrm>
            <a:off x="8901025" y="1525370"/>
            <a:ext cx="3307681" cy="5040530"/>
            <a:chOff x="8901025" y="1525370"/>
            <a:chExt cx="3307681" cy="5040530"/>
          </a:xfrm>
        </p:grpSpPr>
        <p:grpSp>
          <p:nvGrpSpPr>
            <p:cNvPr id="9" name="Group 8">
              <a:extLst>
                <a:ext uri="{FF2B5EF4-FFF2-40B4-BE49-F238E27FC236}">
                  <a16:creationId xmlns:a16="http://schemas.microsoft.com/office/drawing/2014/main" id="{F94826FD-E7EA-4F64-B235-BD2A0EC48DDF}"/>
                </a:ext>
              </a:extLst>
            </p:cNvPr>
            <p:cNvGrpSpPr/>
            <p:nvPr/>
          </p:nvGrpSpPr>
          <p:grpSpPr>
            <a:xfrm>
              <a:off x="8901025" y="2323848"/>
              <a:ext cx="2792275" cy="4242052"/>
              <a:chOff x="225811" y="266932"/>
              <a:chExt cx="2792275" cy="4242052"/>
            </a:xfrm>
          </p:grpSpPr>
          <p:pic>
            <p:nvPicPr>
              <p:cNvPr id="6" name="Picture 5" title="Setting expectations powerpoint lesson">
                <a:extLst>
                  <a:ext uri="{FF2B5EF4-FFF2-40B4-BE49-F238E27FC236}">
                    <a16:creationId xmlns:a16="http://schemas.microsoft.com/office/drawing/2014/main" id="{23078D5B-093D-4D91-AB2F-8D2E52BDA675}"/>
                  </a:ext>
                </a:extLst>
              </p:cNvPr>
              <p:cNvPicPr>
                <a:picLocks noChangeAspect="1"/>
              </p:cNvPicPr>
              <p:nvPr/>
            </p:nvPicPr>
            <p:blipFill rotWithShape="1">
              <a:blip r:embed="rId7"/>
              <a:srcRect b="1119"/>
              <a:stretch/>
            </p:blipFill>
            <p:spPr>
              <a:xfrm>
                <a:off x="225811" y="266932"/>
                <a:ext cx="2792275" cy="2082085"/>
              </a:xfrm>
              <a:prstGeom prst="rect">
                <a:avLst/>
              </a:prstGeom>
              <a:ln>
                <a:noFill/>
              </a:ln>
              <a:effectLst>
                <a:outerShdw blurRad="292100" dist="139700" dir="2700000" algn="tl" rotWithShape="0">
                  <a:srgbClr val="333333">
                    <a:alpha val="65000"/>
                  </a:srgbClr>
                </a:outerShdw>
              </a:effectLst>
            </p:spPr>
          </p:pic>
          <p:pic>
            <p:nvPicPr>
              <p:cNvPr id="2" name="Picture 1" title="Setting expectations powerpoint lesson">
                <a:extLst>
                  <a:ext uri="{FF2B5EF4-FFF2-40B4-BE49-F238E27FC236}">
                    <a16:creationId xmlns:a16="http://schemas.microsoft.com/office/drawing/2014/main" id="{664D0F97-118B-426B-91D2-1922E03240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811" y="2425272"/>
                <a:ext cx="2778282" cy="2083712"/>
              </a:xfrm>
              <a:prstGeom prst="rect">
                <a:avLst/>
              </a:prstGeom>
              <a:ln>
                <a:noFill/>
              </a:ln>
              <a:effectLst>
                <a:outerShdw blurRad="292100" dist="139700" dir="2700000" algn="tl" rotWithShape="0">
                  <a:srgbClr val="333333">
                    <a:alpha val="65000"/>
                  </a:srgbClr>
                </a:outerShdw>
              </a:effectLst>
            </p:spPr>
          </p:pic>
        </p:grpSp>
        <p:sp>
          <p:nvSpPr>
            <p:cNvPr id="7" name="Rectangle 6">
              <a:extLst>
                <a:ext uri="{FF2B5EF4-FFF2-40B4-BE49-F238E27FC236}">
                  <a16:creationId xmlns:a16="http://schemas.microsoft.com/office/drawing/2014/main" id="{A4429B61-8EFB-48D1-9D49-52B9AC10E501}"/>
                </a:ext>
              </a:extLst>
            </p:cNvPr>
            <p:cNvSpPr/>
            <p:nvPr/>
          </p:nvSpPr>
          <p:spPr>
            <a:xfrm>
              <a:off x="10181720" y="1525370"/>
              <a:ext cx="2026986" cy="707886"/>
            </a:xfrm>
            <a:prstGeom prst="rect">
              <a:avLst/>
            </a:prstGeom>
            <a:noFill/>
          </p:spPr>
          <p:txBody>
            <a:bodyPr wrap="square" lIns="91440" tIns="45720" rIns="91440" bIns="45720">
              <a:spAutoFit/>
            </a:bodyPr>
            <a:lstStyle/>
            <a:p>
              <a:r>
                <a:rPr lang="en-US" sz="2000">
                  <a:ln w="0"/>
                  <a:effectLst>
                    <a:outerShdw blurRad="38100" dist="19050" dir="2700000" algn="tl" rotWithShape="0">
                      <a:schemeClr val="dk1">
                        <a:alpha val="40000"/>
                      </a:schemeClr>
                    </a:outerShdw>
                  </a:effectLst>
                </a:rPr>
                <a:t>Supporting materials</a:t>
              </a:r>
              <a:endParaRPr lang="en-US" sz="2000" b="0" cap="none" spc="0">
                <a:ln w="0"/>
                <a:solidFill>
                  <a:schemeClr val="tx1"/>
                </a:solidFill>
                <a:effectLst>
                  <a:outerShdw blurRad="38100" dist="19050" dir="2700000" algn="tl" rotWithShape="0">
                    <a:schemeClr val="dk1">
                      <a:alpha val="40000"/>
                    </a:schemeClr>
                  </a:outerShdw>
                </a:effectLst>
              </a:endParaRPr>
            </a:p>
          </p:txBody>
        </p:sp>
      </p:grpSp>
      <p:pic>
        <p:nvPicPr>
          <p:cNvPr id="25" name="Picture 24">
            <a:extLst>
              <a:ext uri="{FF2B5EF4-FFF2-40B4-BE49-F238E27FC236}">
                <a16:creationId xmlns:a16="http://schemas.microsoft.com/office/drawing/2014/main" id="{222E1F85-5B78-4357-8D81-C3EDD39DDCEA}"/>
              </a:ext>
            </a:extLst>
          </p:cNvPr>
          <p:cNvPicPr>
            <a:picLocks/>
          </p:cNvPicPr>
          <p:nvPr/>
        </p:nvPicPr>
        <p:blipFill>
          <a:blip r:embed="rId4"/>
          <a:stretch>
            <a:fillRect/>
          </a:stretch>
        </p:blipFill>
        <p:spPr>
          <a:xfrm rot="7451064" flipH="1" flipV="1">
            <a:off x="10925511" y="1727868"/>
            <a:ext cx="1278363" cy="1278363"/>
          </a:xfrm>
          <a:prstGeom prst="rect">
            <a:avLst/>
          </a:prstGeom>
        </p:spPr>
      </p:pic>
    </p:spTree>
    <p:extLst>
      <p:ext uri="{BB962C8B-B14F-4D97-AF65-F5344CB8AC3E}">
        <p14:creationId xmlns:p14="http://schemas.microsoft.com/office/powerpoint/2010/main" val="29770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93128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rPr>
              <a:t>Virtual Learning Incentives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Calibri" panose="020F0502020204030204" pitchFamily="34" charset="0"/>
                <a:cs typeface="Arial"/>
              </a:rPr>
              <a:t>FREE Incentives: </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Stay after on ZOOM with a friend for a chat</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lunch date with the teacher, principal, etc.</a:t>
            </a:r>
            <a:b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US" sz="20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(check with that staff member before offering them up of course)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Teacher wears stickers or has a sign with the student’s name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Dress up ZOOM day (hats, PJs, costumes, etc.) </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Greeting Cards (sent via email)</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Show &amp; Tell Time (or some kind of star student spotlight time)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Personalized stickers in See Saw (2nd grade has been using this)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3B3"/>
                </a:solidFill>
                <a:effectLst/>
                <a:uLnTx/>
                <a:uFillTx/>
                <a:latin typeface="Arial" panose="020B0604020202020204"/>
                <a:ea typeface="+mn-ea"/>
                <a:cs typeface="+mn-cs"/>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Virtual Class Reinforcement Menu</a:t>
              </a:r>
            </a:p>
          </p:txBody>
        </p:sp>
      </p:grpSp>
      <p:sp>
        <p:nvSpPr>
          <p:cNvPr id="8" name="Title 3">
            <a:extLst>
              <a:ext uri="{FF2B5EF4-FFF2-40B4-BE49-F238E27FC236}">
                <a16:creationId xmlns:a16="http://schemas.microsoft.com/office/drawing/2014/main" id="{F419158E-5AA3-4B49-9451-2B00F991656D}"/>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169271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42B36-BC20-4348-AFB5-91009C9B476D}"/>
              </a:ext>
            </a:extLst>
          </p:cNvPr>
          <p:cNvPicPr>
            <a:picLocks noChangeAspect="1"/>
          </p:cNvPicPr>
          <p:nvPr/>
        </p:nvPicPr>
        <p:blipFill>
          <a:blip r:embed="rId2"/>
          <a:stretch>
            <a:fillRect/>
          </a:stretch>
        </p:blipFill>
        <p:spPr>
          <a:xfrm>
            <a:off x="783082" y="512724"/>
            <a:ext cx="6906589" cy="5668166"/>
          </a:xfrm>
          <a:prstGeom prst="rect">
            <a:avLst/>
          </a:prstGeom>
        </p:spPr>
      </p:pic>
      <p:pic>
        <p:nvPicPr>
          <p:cNvPr id="4" name="Picture 3" descr="A close up of a sign&#10;&#10;Description automatically generated">
            <a:extLst>
              <a:ext uri="{FF2B5EF4-FFF2-40B4-BE49-F238E27FC236}">
                <a16:creationId xmlns:a16="http://schemas.microsoft.com/office/drawing/2014/main" id="{5A7FE031-8415-4523-B7A9-EB24FAFB43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28034" y="2590800"/>
            <a:ext cx="520700" cy="520700"/>
          </a:xfrm>
          <a:prstGeom prst="rect">
            <a:avLst/>
          </a:prstGeom>
        </p:spPr>
      </p:pic>
      <p:pic>
        <p:nvPicPr>
          <p:cNvPr id="5" name="Picture 4" title="Elementary ticket sample">
            <a:extLst>
              <a:ext uri="{FF2B5EF4-FFF2-40B4-BE49-F238E27FC236}">
                <a16:creationId xmlns:a16="http://schemas.microsoft.com/office/drawing/2014/main" id="{E9453389-FE34-7F48-BDA1-0DD4FFD303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523" y="667820"/>
            <a:ext cx="3221519" cy="1705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EECB23B-B2D4-43D6-9E70-E7C7A798B1D8}"/>
              </a:ext>
            </a:extLst>
          </p:cNvPr>
          <p:cNvPicPr>
            <a:picLocks noChangeAspect="1"/>
          </p:cNvPicPr>
          <p:nvPr/>
        </p:nvPicPr>
        <p:blipFill>
          <a:blip r:embed="rId5"/>
          <a:stretch>
            <a:fillRect/>
          </a:stretch>
        </p:blipFill>
        <p:spPr>
          <a:xfrm>
            <a:off x="7831396" y="2590800"/>
            <a:ext cx="2981605" cy="3987130"/>
          </a:xfrm>
          <a:prstGeom prst="rect">
            <a:avLst/>
          </a:prstGeom>
          <a:ln>
            <a:solidFill>
              <a:srgbClr val="22267C"/>
            </a:solidFill>
          </a:ln>
          <a:effectLst>
            <a:outerShdw blurRad="50800" dist="38100" dir="13500000" algn="br" rotWithShape="0">
              <a:prstClr val="black">
                <a:alpha val="40000"/>
              </a:prstClr>
            </a:outerShdw>
          </a:effectLst>
        </p:spPr>
      </p:pic>
      <p:sp>
        <p:nvSpPr>
          <p:cNvPr id="6" name="Title 3">
            <a:extLst>
              <a:ext uri="{FF2B5EF4-FFF2-40B4-BE49-F238E27FC236}">
                <a16:creationId xmlns:a16="http://schemas.microsoft.com/office/drawing/2014/main" id="{52AFDE9A-DE3A-45F9-866C-507C8E7606F6}"/>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282011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a:srcRect/>
          <a:stretch>
            <a:fillRect/>
          </a:stretch>
        </p:blipFill>
        <p:spPr>
          <a:xfrm rot="8251875">
            <a:off x="5823003" y="4364890"/>
            <a:ext cx="3519626" cy="1055888"/>
          </a:xfrm>
          <a:prstGeom prst="rect">
            <a:avLst/>
          </a:prstGeom>
        </p:spPr>
      </p:pic>
      <p:sp>
        <p:nvSpPr>
          <p:cNvPr id="7" name="Title 3">
            <a:extLst>
              <a:ext uri="{FF2B5EF4-FFF2-40B4-BE49-F238E27FC236}">
                <a16:creationId xmlns:a16="http://schemas.microsoft.com/office/drawing/2014/main" id="{D8A18879-53D5-46B0-819E-C09623287320}"/>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271226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Light" panose="020F0302020204030204"/>
                <a:ea typeface="+mj-ea"/>
                <a:cs typeface="+mj-cs"/>
              </a:rPr>
              <a:t>ci3t.org</a:t>
            </a:r>
          </a:p>
        </p:txBody>
      </p:sp>
    </p:spTree>
    <p:extLst>
      <p:ext uri="{BB962C8B-B14F-4D97-AF65-F5344CB8AC3E}">
        <p14:creationId xmlns:p14="http://schemas.microsoft.com/office/powerpoint/2010/main" val="2717033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175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837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501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a:t>Implementation Science</a:t>
            </a:r>
            <a:br>
              <a:rPr lang="en-US" sz="3600"/>
            </a:br>
            <a:r>
              <a:rPr lang="en-US" sz="1600"/>
              <a:t> </a:t>
            </a:r>
            <a:r>
              <a:rPr lang="en-US" sz="1200">
                <a:latin typeface="+mn-lt"/>
              </a:rPr>
              <a:t>Adapted from Fixsen &amp; Blasé, 2005</a:t>
            </a:r>
          </a:p>
        </p:txBody>
      </p:sp>
      <p:graphicFrame>
        <p:nvGraphicFramePr>
          <p:cNvPr id="4" name="Content Placeholder 3"/>
          <p:cNvGraphicFramePr>
            <a:graphicFrameLocks noGrp="1"/>
          </p:cNvGraphicFramePr>
          <p:nvPr>
            <p:ph idx="1"/>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455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t>
            </a:r>
            <a:br>
              <a:rPr lang="en-US"/>
            </a:br>
            <a:r>
              <a:rPr lang="en-US"/>
              <a:t>&amp; 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sp>
        <p:nvSpPr>
          <p:cNvPr id="14" name="Title 2">
            <a:extLst>
              <a:ext uri="{FF2B5EF4-FFF2-40B4-BE49-F238E27FC236}">
                <a16:creationId xmlns:a16="http://schemas.microsoft.com/office/drawing/2014/main" id="{2E433A19-8A0B-4E49-B21E-3470991572A0}"/>
              </a:ext>
            </a:extLst>
          </p:cNvPr>
          <p:cNvSpPr txBox="1">
            <a:spLocks/>
          </p:cNvSpPr>
          <p:nvPr/>
        </p:nvSpPr>
        <p:spPr>
          <a:xfrm>
            <a:off x="1100750" y="241506"/>
            <a:ext cx="10515600" cy="1325563"/>
          </a:xfrm>
          <a:prstGeom prst="rect">
            <a:avLst/>
          </a:prstGeom>
          <a:solidFill>
            <a:schemeClr val="accent5">
              <a:lumMod val="75000"/>
            </a:schemeClr>
          </a:solidFill>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4000" dirty="0">
                <a:solidFill>
                  <a:schemeClr val="bg1"/>
                </a:solidFill>
                <a:latin typeface="Calibri Light" panose="020F0302020204030204" pitchFamily="34" charset="0"/>
                <a:ea typeface="Calibri" panose="020F0502020204030204" pitchFamily="34" charset="0"/>
                <a:cs typeface="Times New Roman" panose="02020603050405020304" pitchFamily="18" charset="0"/>
              </a:rPr>
              <a:t>When you screen… you must have a plan to intervene. </a:t>
            </a:r>
            <a:r>
              <a:rPr lang="en-US" sz="4000" dirty="0">
                <a:solidFill>
                  <a:srgbClr val="FFFF00"/>
                </a:solidFill>
                <a:latin typeface="Calibri Light" panose="020F0302020204030204" pitchFamily="34" charset="0"/>
                <a:ea typeface="Calibri" panose="020F0502020204030204" pitchFamily="34" charset="0"/>
                <a:cs typeface="Times New Roman" panose="02020603050405020304" pitchFamily="18" charset="0"/>
              </a:rPr>
              <a:t>What are your plans?</a:t>
            </a:r>
            <a:endParaRPr lang="en-US" sz="4000" dirty="0">
              <a:solidFill>
                <a:srgbClr val="FFFF00"/>
              </a:solidFill>
            </a:endParaRPr>
          </a:p>
        </p:txBody>
      </p:sp>
      <p:sp>
        <p:nvSpPr>
          <p:cNvPr id="15" name="Content Placeholder 4">
            <a:extLst>
              <a:ext uri="{FF2B5EF4-FFF2-40B4-BE49-F238E27FC236}">
                <a16:creationId xmlns:a16="http://schemas.microsoft.com/office/drawing/2014/main" id="{56F642AF-095B-4ACB-8E23-4D0A4D8CB585}"/>
              </a:ext>
            </a:extLst>
          </p:cNvPr>
          <p:cNvSpPr txBox="1">
            <a:spLocks/>
          </p:cNvSpPr>
          <p:nvPr/>
        </p:nvSpPr>
        <p:spPr>
          <a:xfrm>
            <a:off x="1100750" y="1567069"/>
            <a:ext cx="10515600" cy="3527857"/>
          </a:xfrm>
          <a:prstGeom prst="rect">
            <a:avLst/>
          </a:prstGeom>
          <a:solidFill>
            <a:schemeClr val="accent5">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What structures are set up in your school or district to collect data and connect students to supports?</a:t>
            </a:r>
          </a:p>
          <a:p>
            <a:pPr lvl="1"/>
            <a:r>
              <a:rPr lang="en-US" dirty="0">
                <a:solidFill>
                  <a:schemeClr val="tx1"/>
                </a:solidFill>
              </a:rPr>
              <a:t>What are some strengths of your system?</a:t>
            </a:r>
          </a:p>
          <a:p>
            <a:pPr lvl="1"/>
            <a:r>
              <a:rPr lang="en-US" dirty="0">
                <a:solidFill>
                  <a:schemeClr val="tx1"/>
                </a:solidFill>
              </a:rPr>
              <a:t>What are some opportunities for growth?</a:t>
            </a:r>
          </a:p>
          <a:p>
            <a:pPr lvl="1"/>
            <a:r>
              <a:rPr lang="en-US" dirty="0">
                <a:solidFill>
                  <a:schemeClr val="tx1"/>
                </a:solidFill>
              </a:rPr>
              <a:t>What are your next steps – either personally or as a school – in terms of connecting students to supports?</a:t>
            </a:r>
          </a:p>
        </p:txBody>
      </p:sp>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C8F5D52-528E-40E9-A01C-9FB9CFE0309D}"/>
              </a:ext>
            </a:extLst>
          </p:cNvPr>
          <p:cNvGrpSpPr>
            <a:grpSpLocks/>
          </p:cNvGrpSpPr>
          <p:nvPr/>
        </p:nvGrpSpPr>
        <p:grpSpPr bwMode="auto">
          <a:xfrm>
            <a:off x="2522220" y="220980"/>
            <a:ext cx="4903788" cy="5391150"/>
            <a:chOff x="254643" y="368789"/>
            <a:chExt cx="6099858" cy="6489211"/>
          </a:xfrm>
        </p:grpSpPr>
        <p:pic>
          <p:nvPicPr>
            <p:cNvPr id="3" name="Picture 4"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1DF177C-91EB-4E13-B262-44D080519813}"/>
                </a:ext>
              </a:extLst>
            </p:cNvPr>
            <p:cNvPicPr>
              <a:picLocks noChangeAspect="1"/>
            </p:cNvPicPr>
            <p:nvPr/>
          </p:nvPicPr>
          <p:blipFill>
            <a:blip r:embed="rId3"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730413F2-992A-4B5E-8B04-C0B0C2F73232}"/>
              </a:ext>
            </a:extLst>
          </p:cNvPr>
          <p:cNvGrpSpPr>
            <a:grpSpLocks/>
          </p:cNvGrpSpPr>
          <p:nvPr/>
        </p:nvGrpSpPr>
        <p:grpSpPr bwMode="auto">
          <a:xfrm>
            <a:off x="3893820" y="982981"/>
            <a:ext cx="6858000" cy="4003675"/>
            <a:chOff x="643552" y="1579880"/>
            <a:chExt cx="9143999" cy="5337447"/>
          </a:xfrm>
        </p:grpSpPr>
        <p:pic>
          <p:nvPicPr>
            <p:cNvPr id="6" name="Picture 8">
              <a:extLst>
                <a:ext uri="{FF2B5EF4-FFF2-40B4-BE49-F238E27FC236}">
                  <a16:creationId xmlns:a16="http://schemas.microsoft.com/office/drawing/2014/main" id="{7D6F4422-4399-43B9-A710-B5649A6F60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4592" y="5534792"/>
              <a:ext cx="3742959" cy="13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0B531BE-2B7A-4A2C-9D62-1E0D2FEC696C}"/>
                </a:ext>
              </a:extLst>
            </p:cNvPr>
            <p:cNvCxnSpPr/>
            <p:nvPr/>
          </p:nvCxnSpPr>
          <p:spPr>
            <a:xfrm>
              <a:off x="1964352" y="1884635"/>
              <a:ext cx="4182533" cy="3773461"/>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8D63A94B-9A3C-4ABB-AB75-233C28AECEEF}"/>
                </a:ext>
              </a:extLst>
            </p:cNvPr>
            <p:cNvSpPr/>
            <p:nvPr/>
          </p:nvSpPr>
          <p:spPr>
            <a:xfrm>
              <a:off x="643552" y="1579880"/>
              <a:ext cx="1625600" cy="406340"/>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olidFill>
                  <a:prstClr val="black"/>
                </a:solidFill>
              </a:endParaRPr>
            </a:p>
          </p:txBody>
        </p:sp>
      </p:grpSp>
      <p:sp>
        <p:nvSpPr>
          <p:cNvPr id="9" name="Rounded Rectangle 1">
            <a:extLst>
              <a:ext uri="{FF2B5EF4-FFF2-40B4-BE49-F238E27FC236}">
                <a16:creationId xmlns:a16="http://schemas.microsoft.com/office/drawing/2014/main" id="{E1869C19-4A06-4912-A36A-C0D85515CF90}"/>
              </a:ext>
            </a:extLst>
          </p:cNvPr>
          <p:cNvSpPr/>
          <p:nvPr/>
        </p:nvSpPr>
        <p:spPr>
          <a:xfrm>
            <a:off x="6702439" y="5492462"/>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prstClr val="black"/>
                </a:solidFill>
              </a:rPr>
              <a:t>www.ci3t.org</a:t>
            </a:r>
          </a:p>
        </p:txBody>
      </p:sp>
      <p:sp>
        <p:nvSpPr>
          <p:cNvPr id="10" name="Rectangle 9">
            <a:extLst>
              <a:ext uri="{FF2B5EF4-FFF2-40B4-BE49-F238E27FC236}">
                <a16:creationId xmlns:a16="http://schemas.microsoft.com/office/drawing/2014/main" id="{F32FACD0-A572-4004-92F6-2B1CA0068745}"/>
              </a:ext>
            </a:extLst>
          </p:cNvPr>
          <p:cNvSpPr/>
          <p:nvPr/>
        </p:nvSpPr>
        <p:spPr>
          <a:xfrm>
            <a:off x="8065770" y="4082157"/>
            <a:ext cx="2501900" cy="71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prstClr val="black"/>
                </a:solidFill>
              </a:rPr>
              <a:t>Systematic Screening</a:t>
            </a:r>
          </a:p>
        </p:txBody>
      </p:sp>
      <p:pic>
        <p:nvPicPr>
          <p:cNvPr id="11" name="Picture 6">
            <a:extLst>
              <a:ext uri="{FF2B5EF4-FFF2-40B4-BE49-F238E27FC236}">
                <a16:creationId xmlns:a16="http://schemas.microsoft.com/office/drawing/2014/main" id="{C4FA7E09-9062-424B-9C59-2C1CFE66A1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2414" y="337653"/>
            <a:ext cx="4343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34105A-CFBB-42D9-A1EA-BA9527ADD260}"/>
              </a:ext>
            </a:extLst>
          </p:cNvPr>
          <p:cNvPicPr>
            <a:picLocks noChangeAspect="1"/>
          </p:cNvPicPr>
          <p:nvPr/>
        </p:nvPicPr>
        <p:blipFill>
          <a:blip r:embed="rId6"/>
          <a:stretch>
            <a:fillRect/>
          </a:stretch>
        </p:blipFill>
        <p:spPr>
          <a:xfrm>
            <a:off x="2802414" y="290963"/>
            <a:ext cx="4343400" cy="3195606"/>
          </a:xfrm>
          <a:prstGeom prst="rect">
            <a:avLst/>
          </a:prstGeom>
        </p:spPr>
      </p:pic>
      <p:pic>
        <p:nvPicPr>
          <p:cNvPr id="13" name="Picture 12">
            <a:extLst>
              <a:ext uri="{FF2B5EF4-FFF2-40B4-BE49-F238E27FC236}">
                <a16:creationId xmlns:a16="http://schemas.microsoft.com/office/drawing/2014/main" id="{64695194-D10C-4305-8EBF-8DA441B576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824" y="2790475"/>
            <a:ext cx="2822073" cy="3652093"/>
          </a:xfrm>
          <a:prstGeom prst="rect">
            <a:avLst/>
          </a:prstGeom>
          <a:ln>
            <a:solidFill>
              <a:schemeClr val="accent1"/>
            </a:solidFill>
          </a:ln>
          <a:effectLst>
            <a:outerShdw blurRad="292100" dist="139700" dir="2700000" algn="tl" rotWithShape="0">
              <a:srgbClr val="333333">
                <a:alpha val="65000"/>
              </a:srgbClr>
            </a:outerShdw>
          </a:effectLst>
        </p:spPr>
      </p:pic>
      <p:pic>
        <p:nvPicPr>
          <p:cNvPr id="14" name="Picture 1">
            <a:extLst>
              <a:ext uri="{FF2B5EF4-FFF2-40B4-BE49-F238E27FC236}">
                <a16:creationId xmlns:a16="http://schemas.microsoft.com/office/drawing/2014/main" id="{9402A9E0-5666-4BA6-9D7E-CFD4F5002578}"/>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977893" y="284882"/>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4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A939E53-2906-45AE-8852-88E5566988C4}"/>
              </a:ext>
            </a:extLst>
          </p:cNvPr>
          <p:cNvPicPr>
            <a:picLocks noChangeAspect="1"/>
          </p:cNvPicPr>
          <p:nvPr/>
        </p:nvPicPr>
        <p:blipFill>
          <a:blip r:embed="rId2"/>
          <a:stretch>
            <a:fillRect/>
          </a:stretch>
        </p:blipFill>
        <p:spPr>
          <a:xfrm>
            <a:off x="0" y="2187652"/>
            <a:ext cx="6559312" cy="4267017"/>
          </a:xfrm>
          <a:prstGeom prst="rect">
            <a:avLst/>
          </a:prstGeom>
        </p:spPr>
      </p:pic>
      <p:pic>
        <p:nvPicPr>
          <p:cNvPr id="4" name="Picture 3">
            <a:extLst>
              <a:ext uri="{FF2B5EF4-FFF2-40B4-BE49-F238E27FC236}">
                <a16:creationId xmlns:a16="http://schemas.microsoft.com/office/drawing/2014/main" id="{7873FE19-7FFC-4437-BD4B-D319A9D3C8FB}"/>
              </a:ext>
            </a:extLst>
          </p:cNvPr>
          <p:cNvPicPr>
            <a:picLocks/>
          </p:cNvPicPr>
          <p:nvPr/>
        </p:nvPicPr>
        <p:blipFill>
          <a:blip r:embed="rId3"/>
          <a:stretch>
            <a:fillRect/>
          </a:stretch>
        </p:blipFill>
        <p:spPr>
          <a:xfrm flipV="1">
            <a:off x="6170000" y="2187653"/>
            <a:ext cx="515935" cy="541234"/>
          </a:xfrm>
          <a:prstGeom prst="rect">
            <a:avLst/>
          </a:prstGeom>
        </p:spPr>
      </p:pic>
      <p:pic>
        <p:nvPicPr>
          <p:cNvPr id="6" name="Picture 5"/>
          <p:cNvPicPr>
            <a:picLocks noChangeAspect="1"/>
          </p:cNvPicPr>
          <p:nvPr/>
        </p:nvPicPr>
        <p:blipFill rotWithShape="1">
          <a:blip r:embed="rId4"/>
          <a:srcRect l="2166" t="2083" b="74636"/>
          <a:stretch/>
        </p:blipFill>
        <p:spPr>
          <a:xfrm>
            <a:off x="0" y="58316"/>
            <a:ext cx="9616666" cy="1632372"/>
          </a:xfrm>
          <a:prstGeom prst="rect">
            <a:avLst/>
          </a:prstGeom>
        </p:spPr>
      </p:pic>
      <p:pic>
        <p:nvPicPr>
          <p:cNvPr id="5" name="Picture 4"/>
          <p:cNvPicPr>
            <a:picLocks noChangeAspect="1"/>
          </p:cNvPicPr>
          <p:nvPr/>
        </p:nvPicPr>
        <p:blipFill>
          <a:blip r:embed="rId5"/>
          <a:stretch>
            <a:fillRect/>
          </a:stretch>
        </p:blipFill>
        <p:spPr>
          <a:xfrm>
            <a:off x="6685935" y="1024775"/>
            <a:ext cx="3867109" cy="4452295"/>
          </a:xfrm>
          <a:prstGeom prst="rect">
            <a:avLst/>
          </a:prstGeom>
          <a:ln>
            <a:noFill/>
          </a:ln>
          <a:effectLst>
            <a:outerShdw blurRad="292100" dist="139700" dir="2700000" algn="tl" rotWithShape="0">
              <a:srgbClr val="333333">
                <a:alpha val="65000"/>
              </a:srgbClr>
            </a:outerShdw>
          </a:effectLst>
        </p:spPr>
      </p:pic>
      <p:pic>
        <p:nvPicPr>
          <p:cNvPr id="7" name="Picture 1">
            <a:extLst>
              <a:ext uri="{FF2B5EF4-FFF2-40B4-BE49-F238E27FC236}">
                <a16:creationId xmlns:a16="http://schemas.microsoft.com/office/drawing/2014/main" id="{5A26062A-0687-4567-A762-D6234427B69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23145" y="4656252"/>
            <a:ext cx="1904105" cy="210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14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Accessing Project EMPOWER Professional Learning</a:t>
            </a:r>
          </a:p>
        </p:txBody>
      </p:sp>
      <p:pic>
        <p:nvPicPr>
          <p:cNvPr id="8" name="Picture 7">
            <a:extLst>
              <a:ext uri="{FF2B5EF4-FFF2-40B4-BE49-F238E27FC236}">
                <a16:creationId xmlns:a16="http://schemas.microsoft.com/office/drawing/2014/main" id="{D595591C-A391-4DF7-9334-F850CFEB0808}"/>
              </a:ext>
            </a:extLst>
          </p:cNvPr>
          <p:cNvPicPr>
            <a:picLocks noChangeAspect="1"/>
          </p:cNvPicPr>
          <p:nvPr/>
        </p:nvPicPr>
        <p:blipFill>
          <a:blip r:embed="rId3"/>
          <a:stretch>
            <a:fillRect/>
          </a:stretch>
        </p:blipFill>
        <p:spPr>
          <a:xfrm>
            <a:off x="992979" y="1783056"/>
            <a:ext cx="5337514" cy="2469265"/>
          </a:xfrm>
          <a:prstGeom prst="rect">
            <a:avLst/>
          </a:prstGeom>
          <a:ln w="9525">
            <a:solidFill>
              <a:schemeClr val="tx1"/>
            </a:solidFill>
          </a:ln>
          <a:effectLst>
            <a:outerShdw blurRad="50800" dist="38100" dir="5400000" algn="t" rotWithShape="0">
              <a:prstClr val="black">
                <a:alpha val="40000"/>
              </a:prstClr>
            </a:outerShdw>
          </a:effectLst>
        </p:spPr>
      </p:pic>
      <p:sp>
        <p:nvSpPr>
          <p:cNvPr id="9" name="Oval 8">
            <a:extLst>
              <a:ext uri="{FF2B5EF4-FFF2-40B4-BE49-F238E27FC236}">
                <a16:creationId xmlns:a16="http://schemas.microsoft.com/office/drawing/2014/main" id="{E328FF93-6AF7-42CA-9BBE-4BD08BC38C86}"/>
              </a:ext>
            </a:extLst>
          </p:cNvPr>
          <p:cNvSpPr/>
          <p:nvPr/>
        </p:nvSpPr>
        <p:spPr>
          <a:xfrm>
            <a:off x="3684949" y="1997003"/>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5" name="Oval 24">
            <a:extLst>
              <a:ext uri="{FF2B5EF4-FFF2-40B4-BE49-F238E27FC236}">
                <a16:creationId xmlns:a16="http://schemas.microsoft.com/office/drawing/2014/main" id="{10710AC4-2B29-499D-B0F0-52DC33389654}"/>
              </a:ext>
            </a:extLst>
          </p:cNvPr>
          <p:cNvSpPr/>
          <p:nvPr/>
        </p:nvSpPr>
        <p:spPr>
          <a:xfrm>
            <a:off x="4785113" y="2965187"/>
            <a:ext cx="705665" cy="2868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10" name="Picture 9">
            <a:extLst>
              <a:ext uri="{FF2B5EF4-FFF2-40B4-BE49-F238E27FC236}">
                <a16:creationId xmlns:a16="http://schemas.microsoft.com/office/drawing/2014/main" id="{553E8D50-9113-41C1-9375-49D5D67F415E}"/>
              </a:ext>
            </a:extLst>
          </p:cNvPr>
          <p:cNvPicPr>
            <a:picLocks noChangeAspect="1"/>
          </p:cNvPicPr>
          <p:nvPr/>
        </p:nvPicPr>
        <p:blipFill>
          <a:blip r:embed="rId4"/>
          <a:stretch>
            <a:fillRect/>
          </a:stretch>
        </p:blipFill>
        <p:spPr>
          <a:xfrm>
            <a:off x="6598552" y="1061397"/>
            <a:ext cx="4570762" cy="555064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99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8C9BED2-AD42-424E-8F8E-4AF31F2DACAA}"/>
              </a:ext>
            </a:extLst>
          </p:cNvPr>
          <p:cNvPicPr>
            <a:picLocks noChangeAspect="1"/>
          </p:cNvPicPr>
          <p:nvPr/>
        </p:nvPicPr>
        <p:blipFill>
          <a:blip r:embed="rId3"/>
          <a:stretch>
            <a:fillRect/>
          </a:stretch>
        </p:blipFill>
        <p:spPr>
          <a:xfrm>
            <a:off x="5633970" y="161290"/>
            <a:ext cx="5006090" cy="6477000"/>
          </a:xfrm>
          <a:prstGeom prst="rect">
            <a:avLst/>
          </a:prstGeom>
          <a:ln>
            <a:solidFill>
              <a:schemeClr val="tx1"/>
            </a:solidFill>
          </a:ln>
        </p:spPr>
      </p:pic>
      <p:pic>
        <p:nvPicPr>
          <p:cNvPr id="9" name="Picture 8">
            <a:extLst>
              <a:ext uri="{FF2B5EF4-FFF2-40B4-BE49-F238E27FC236}">
                <a16:creationId xmlns:a16="http://schemas.microsoft.com/office/drawing/2014/main" id="{0A65D2EB-3F21-4218-B903-13B5068F072A}"/>
              </a:ext>
            </a:extLst>
          </p:cNvPr>
          <p:cNvPicPr>
            <a:picLocks/>
          </p:cNvPicPr>
          <p:nvPr/>
        </p:nvPicPr>
        <p:blipFill rotWithShape="1">
          <a:blip r:embed="rId4"/>
          <a:srcRect l="32029"/>
          <a:stretch/>
        </p:blipFill>
        <p:spPr>
          <a:xfrm rot="15373359" flipV="1">
            <a:off x="3460032" y="1505720"/>
            <a:ext cx="2325118" cy="3420745"/>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F99DC9C0-95ED-4535-8700-5AB9F874FAD5}"/>
              </a:ext>
            </a:extLst>
          </p:cNvPr>
          <p:cNvPicPr>
            <a:picLocks noChangeAspect="1"/>
          </p:cNvPicPr>
          <p:nvPr/>
        </p:nvPicPr>
        <p:blipFill rotWithShape="1">
          <a:blip r:embed="rId5"/>
          <a:srcRect l="6095" t="16175" r="24570" b="9171"/>
          <a:stretch/>
        </p:blipFill>
        <p:spPr>
          <a:xfrm>
            <a:off x="488347" y="1206956"/>
            <a:ext cx="3895511" cy="5427980"/>
          </a:xfrm>
          <a:prstGeom prst="rect">
            <a:avLst/>
          </a:prstGeom>
          <a:ln>
            <a:solidFill>
              <a:schemeClr val="tx1"/>
            </a:solidFill>
          </a:ln>
        </p:spPr>
      </p:pic>
      <p:sp>
        <p:nvSpPr>
          <p:cNvPr id="11" name="Title 1">
            <a:extLst>
              <a:ext uri="{FF2B5EF4-FFF2-40B4-BE49-F238E27FC236}">
                <a16:creationId xmlns:a16="http://schemas.microsoft.com/office/drawing/2014/main" id="{41FFB281-9038-4FF7-8A43-44045B6558E3}"/>
              </a:ext>
            </a:extLst>
          </p:cNvPr>
          <p:cNvSpPr txBox="1">
            <a:spLocks/>
          </p:cNvSpPr>
          <p:nvPr/>
        </p:nvSpPr>
        <p:spPr>
          <a:xfrm>
            <a:off x="485616" y="223064"/>
            <a:ext cx="4136976" cy="647881"/>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2">
                    <a:lumMod val="75000"/>
                  </a:schemeClr>
                </a:solidFill>
              </a:rPr>
              <a:t>ci3t.org/screening</a:t>
            </a:r>
          </a:p>
        </p:txBody>
      </p:sp>
      <p:pic>
        <p:nvPicPr>
          <p:cNvPr id="1025" name="Picture 2">
            <a:extLst>
              <a:ext uri="{FF2B5EF4-FFF2-40B4-BE49-F238E27FC236}">
                <a16:creationId xmlns:a16="http://schemas.microsoft.com/office/drawing/2014/main" id="{9F2A4AD8-BCEB-4A0C-8D06-C1933EB27A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24375" cy="1152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520F77AA-6C88-4EAF-9BA9-25FFE4FF5FCA}"/>
              </a:ext>
            </a:extLst>
          </p:cNvPr>
          <p:cNvGraphicFramePr>
            <a:graphicFrameLocks noGrp="1"/>
          </p:cNvGraphicFramePr>
          <p:nvPr>
            <p:extLst>
              <p:ext uri="{D42A27DB-BD31-4B8C-83A1-F6EECF244321}">
                <p14:modId xmlns:p14="http://schemas.microsoft.com/office/powerpoint/2010/main" val="2507363640"/>
              </p:ext>
            </p:extLst>
          </p:nvPr>
        </p:nvGraphicFramePr>
        <p:xfrm>
          <a:off x="1158929" y="358136"/>
          <a:ext cx="9874141" cy="5992241"/>
        </p:xfrm>
        <a:graphic>
          <a:graphicData uri="http://schemas.openxmlformats.org/drawingml/2006/table">
            <a:tbl>
              <a:tblPr firstRow="1" firstCol="1" bandRow="1"/>
              <a:tblGrid>
                <a:gridCol w="9874141">
                  <a:extLst>
                    <a:ext uri="{9D8B030D-6E8A-4147-A177-3AD203B41FA5}">
                      <a16:colId xmlns:a16="http://schemas.microsoft.com/office/drawing/2014/main" val="1657944877"/>
                    </a:ext>
                  </a:extLst>
                </a:gridCol>
              </a:tblGrid>
              <a:tr h="40640">
                <a:tc>
                  <a:txBody>
                    <a:bodyPr/>
                    <a:lstStyle/>
                    <a:p>
                      <a:pPr marL="0" marR="0" algn="ctr">
                        <a:lnSpc>
                          <a:spcPct val="107000"/>
                        </a:lnSpc>
                        <a:spcBef>
                          <a:spcPts val="0"/>
                        </a:spcBef>
                        <a:spcAft>
                          <a:spcPts val="0"/>
                        </a:spcAft>
                      </a:pPr>
                      <a:r>
                        <a:rPr lang="en-US" sz="2400" b="1" cap="all">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SRSS-IE Screening Process Reminders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DF7"/>
                    </a:solidFill>
                  </a:tcPr>
                </a:tc>
                <a:extLst>
                  <a:ext uri="{0D108BD9-81ED-4DB2-BD59-A6C34878D82A}">
                    <a16:rowId xmlns:a16="http://schemas.microsoft.com/office/drawing/2014/main" val="4177308576"/>
                  </a:ext>
                </a:extLst>
              </a:tr>
              <a:tr h="2165350">
                <a:tc>
                  <a:txBody>
                    <a:bodyPr/>
                    <a:lstStyle/>
                    <a:p>
                      <a:pPr marL="342900" marR="0" lvl="0" indent="-342900">
                        <a:lnSpc>
                          <a:spcPct val="115000"/>
                        </a:lnSpc>
                        <a:spcBef>
                          <a:spcPts val="600"/>
                        </a:spcBef>
                        <a:spcAft>
                          <a:spcPts val="600"/>
                        </a:spcAft>
                        <a:buFont typeface="Wingdings" panose="05000000000000000000" pitchFamily="2" charset="2"/>
                        <a:buChar char=""/>
                      </a:pPr>
                      <a:r>
                        <a:rPr lang="en-US" sz="2000">
                          <a:effectLst/>
                          <a:latin typeface="Calibri" panose="020F0502020204030204" pitchFamily="34" charset="0"/>
                          <a:ea typeface="Calibri" panose="020F0502020204030204" pitchFamily="34" charset="0"/>
                          <a:cs typeface="Calibri" panose="020F0502020204030204" pitchFamily="34" charset="0"/>
                        </a:rPr>
                        <a:t>Rate ACROSS the scale (one student at a time). Rate </a:t>
                      </a:r>
                      <a:r>
                        <a:rPr lang="en-US" sz="2000" b="1" u="sng">
                          <a:effectLst/>
                          <a:latin typeface="Calibri" panose="020F0502020204030204" pitchFamily="34" charset="0"/>
                          <a:ea typeface="Calibri" panose="020F0502020204030204" pitchFamily="34" charset="0"/>
                          <a:cs typeface="Calibri" panose="020F0502020204030204" pitchFamily="34" charset="0"/>
                        </a:rPr>
                        <a:t>all</a:t>
                      </a:r>
                      <a:r>
                        <a:rPr lang="en-US" sz="2000">
                          <a:effectLst/>
                          <a:latin typeface="Calibri" panose="020F0502020204030204" pitchFamily="34" charset="0"/>
                          <a:ea typeface="Calibri" panose="020F0502020204030204" pitchFamily="34" charset="0"/>
                          <a:cs typeface="Calibri" panose="020F0502020204030204" pitchFamily="34" charset="0"/>
                        </a:rPr>
                        <a:t> items for each student before moving on to the next 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2000">
                          <a:effectLst/>
                          <a:latin typeface="Calibri" panose="020F0502020204030204" pitchFamily="34" charset="0"/>
                          <a:ea typeface="Calibri" panose="020F0502020204030204" pitchFamily="34" charset="0"/>
                          <a:cs typeface="Calibri" panose="020F0502020204030204" pitchFamily="34" charset="0"/>
                        </a:rPr>
                        <a:t>Rate students independently without conferencing or talking with other teachers or staff (even if you are a co-teacher).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2000">
                          <a:effectLst/>
                          <a:latin typeface="Calibri" panose="020F0502020204030204" pitchFamily="34" charset="0"/>
                          <a:ea typeface="Calibri" panose="020F0502020204030204" pitchFamily="34" charset="0"/>
                          <a:cs typeface="Calibri" panose="020F0502020204030204" pitchFamily="34" charset="0"/>
                        </a:rPr>
                        <a:t>The sum columns will calculate automatically. Please do not type or click in the total columns’ cells.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2000">
                          <a:effectLst/>
                          <a:latin typeface="Calibri" panose="020F0502020204030204" pitchFamily="34" charset="0"/>
                          <a:ea typeface="Calibri" panose="020F0502020204030204" pitchFamily="34" charset="0"/>
                          <a:cs typeface="Calibri" panose="020F0502020204030204" pitchFamily="34" charset="0"/>
                        </a:rPr>
                        <a:t>All students who are eligible for screening have already been pre-populated; additional students should not be added for this screening period (only students who have been in school for 30 days should be screened [about 4 weeks]).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2000">
                          <a:effectLst/>
                          <a:latin typeface="Calibri" panose="020F0502020204030204" pitchFamily="34" charset="0"/>
                          <a:ea typeface="Calibri" panose="020F0502020204030204" pitchFamily="34" charset="0"/>
                          <a:cs typeface="Calibri" panose="020F0502020204030204" pitchFamily="34" charset="0"/>
                        </a:rPr>
                        <a:t>Please </a:t>
                      </a:r>
                      <a:r>
                        <a:rPr lang="en-US" sz="2000" b="1" u="sng">
                          <a:effectLst/>
                          <a:latin typeface="Calibri" panose="020F0502020204030204" pitchFamily="34" charset="0"/>
                          <a:ea typeface="Calibri" panose="020F0502020204030204" pitchFamily="34" charset="0"/>
                          <a:cs typeface="Calibri" panose="020F0502020204030204" pitchFamily="34" charset="0"/>
                        </a:rPr>
                        <a:t>do</a:t>
                      </a:r>
                      <a:r>
                        <a:rPr lang="en-US" sz="2000">
                          <a:effectLst/>
                          <a:latin typeface="Calibri" panose="020F0502020204030204" pitchFamily="34" charset="0"/>
                          <a:ea typeface="Calibri" panose="020F0502020204030204" pitchFamily="34" charset="0"/>
                          <a:cs typeface="Calibri" panose="020F0502020204030204" pitchFamily="34" charset="0"/>
                        </a:rPr>
                        <a:t> rate students who have been there for at least 30 days during the screening period but have moved.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200"/>
                        </a:spcAft>
                        <a:buFont typeface="Wingdings" panose="05000000000000000000" pitchFamily="2" charset="2"/>
                        <a:buChar char=""/>
                      </a:pPr>
                      <a:r>
                        <a:rPr lang="en-US" sz="2000">
                          <a:effectLst/>
                          <a:latin typeface="Calibri" panose="020F0502020204030204" pitchFamily="34" charset="0"/>
                          <a:ea typeface="Calibri" panose="020F0502020204030204" pitchFamily="34" charset="0"/>
                          <a:cs typeface="Calibri" panose="020F0502020204030204" pitchFamily="34" charset="0"/>
                        </a:rPr>
                        <a:t>You may need to scroll to the right in the spreadsheet to ensure you rate students on all items (12 items for each 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200"/>
                        </a:spcAft>
                        <a:buFont typeface="Wingdings" panose="05000000000000000000" pitchFamily="2" charset="2"/>
                        <a:buChar char=""/>
                      </a:pPr>
                      <a:r>
                        <a:rPr lang="en-US" sz="2000">
                          <a:effectLst/>
                          <a:latin typeface="Calibri" panose="020F0502020204030204" pitchFamily="34" charset="0"/>
                          <a:ea typeface="Calibri" panose="020F0502020204030204" pitchFamily="34" charset="0"/>
                          <a:cs typeface="Calibri" panose="020F0502020204030204" pitchFamily="34" charset="0"/>
                        </a:rPr>
                        <a:t>Scroll down in the spreadsheet to ensure you rate all students in your assigned class.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200"/>
                        </a:spcAft>
                        <a:buFont typeface="Wingdings" panose="05000000000000000000" pitchFamily="2" charset="2"/>
                        <a:buChar char=""/>
                      </a:pPr>
                      <a:r>
                        <a:rPr lang="en-US" sz="2000">
                          <a:effectLst/>
                          <a:latin typeface="Calibri" panose="020F0502020204030204" pitchFamily="34" charset="0"/>
                          <a:ea typeface="Calibri" panose="020F0502020204030204" pitchFamily="34" charset="0"/>
                          <a:cs typeface="Calibri" panose="020F0502020204030204" pitchFamily="34" charset="0"/>
                        </a:rPr>
                        <a:t>The sum columns will calculate automatically – please do not type in the columns’ cell.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735750"/>
                  </a:ext>
                </a:extLst>
              </a:tr>
            </a:tbl>
          </a:graphicData>
        </a:graphic>
      </p:graphicFrame>
      <p:sp>
        <p:nvSpPr>
          <p:cNvPr id="12" name="Rectangle: Rounded Corners 11">
            <a:extLst>
              <a:ext uri="{FF2B5EF4-FFF2-40B4-BE49-F238E27FC236}">
                <a16:creationId xmlns:a16="http://schemas.microsoft.com/office/drawing/2014/main" id="{03DB1276-22F9-45DF-BC9E-FA2316D7D283}"/>
              </a:ext>
            </a:extLst>
          </p:cNvPr>
          <p:cNvSpPr/>
          <p:nvPr/>
        </p:nvSpPr>
        <p:spPr>
          <a:xfrm>
            <a:off x="1158928" y="1467109"/>
            <a:ext cx="9874141" cy="733647"/>
          </a:xfrm>
          <a:prstGeom prst="roundRect">
            <a:avLst/>
          </a:prstGeom>
          <a:solidFill>
            <a:srgbClr val="FFF999">
              <a:alpha val="38824"/>
            </a:srgbClr>
          </a:solidFill>
          <a:ln>
            <a:solidFill>
              <a:srgbClr val="000000">
                <a:alpha val="1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9A84B38-C459-4259-90F6-25A797673033}"/>
              </a:ext>
            </a:extLst>
          </p:cNvPr>
          <p:cNvSpPr/>
          <p:nvPr/>
        </p:nvSpPr>
        <p:spPr>
          <a:xfrm>
            <a:off x="1158927" y="4657244"/>
            <a:ext cx="9874141" cy="733647"/>
          </a:xfrm>
          <a:prstGeom prst="roundRect">
            <a:avLst/>
          </a:prstGeom>
          <a:solidFill>
            <a:srgbClr val="FFF999">
              <a:alpha val="38824"/>
            </a:srgbClr>
          </a:solidFill>
          <a:ln>
            <a:solidFill>
              <a:srgbClr val="000000">
                <a:alpha val="1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23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pic>
        <p:nvPicPr>
          <p:cNvPr id="4" name="Picture 1">
            <a:extLst>
              <a:ext uri="{FF2B5EF4-FFF2-40B4-BE49-F238E27FC236}">
                <a16:creationId xmlns:a16="http://schemas.microsoft.com/office/drawing/2014/main" id="{45FC35D0-001D-496E-840C-6E518D407A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87895" y="4385665"/>
            <a:ext cx="1904105" cy="210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28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a:t>Student Risk Screening Scale for Internalizing and Externalizing (SRSS-IE; Drummond, 1994; Lane &amp; Menzies, 2009) for Secondary Schools</a:t>
            </a:r>
          </a:p>
        </p:txBody>
      </p:sp>
      <p:pic>
        <p:nvPicPr>
          <p:cNvPr id="5" name="Picture 4" title="SRSS-IE spreadsheet for MS HS">
            <a:extLst>
              <a:ext uri="{FF2B5EF4-FFF2-40B4-BE49-F238E27FC236}">
                <a16:creationId xmlns:a16="http://schemas.microsoft.com/office/drawing/2014/main" id="{19EBC29C-8EF2-499A-832C-053DB005806C}"/>
              </a:ext>
            </a:extLst>
          </p:cNvPr>
          <p:cNvPicPr>
            <a:picLocks noChangeAspect="1"/>
          </p:cNvPicPr>
          <p:nvPr/>
        </p:nvPicPr>
        <p:blipFill rotWithShape="1">
          <a:blip r:embed="rId2"/>
          <a:srcRect b="4806"/>
          <a:stretch/>
        </p:blipFill>
        <p:spPr>
          <a:xfrm>
            <a:off x="253883" y="2026928"/>
            <a:ext cx="10305661" cy="4554625"/>
          </a:xfrm>
          <a:prstGeom prst="rect">
            <a:avLst/>
          </a:prstGeom>
          <a:ln>
            <a:noFill/>
          </a:ln>
          <a:effectLst>
            <a:outerShdw blurRad="292100" dist="139700" dir="2700000" algn="tl" rotWithShape="0">
              <a:srgbClr val="333333">
                <a:alpha val="65000"/>
              </a:srgbClr>
            </a:outerShdw>
          </a:effectLst>
        </p:spPr>
      </p:pic>
      <p:pic>
        <p:nvPicPr>
          <p:cNvPr id="4" name="Picture 1">
            <a:extLst>
              <a:ext uri="{FF2B5EF4-FFF2-40B4-BE49-F238E27FC236}">
                <a16:creationId xmlns:a16="http://schemas.microsoft.com/office/drawing/2014/main" id="{CDA5835D-B215-42FD-8B70-08ECF47716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87895" y="4385665"/>
            <a:ext cx="1904105" cy="210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99961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50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Externalizing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075447" y="1966896"/>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109</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0193" y="1957472"/>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11472" y="1957472"/>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49925" y="1785546"/>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2077" y="1892216"/>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412225" y="1879568"/>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3942" y="1801664"/>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146</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717887" y="1805072"/>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grpSp>
    </p:spTree>
    <p:extLst>
      <p:ext uri="{BB962C8B-B14F-4D97-AF65-F5344CB8AC3E}">
        <p14:creationId xmlns:p14="http://schemas.microsoft.com/office/powerpoint/2010/main" val="4276775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Internalizing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52315" y="2248423"/>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61</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97</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51013" y="2137911"/>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101</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41595" y="2064374"/>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136</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33795" y="1842665"/>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44</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50035" y="1835199"/>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148</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95362" y="1855079"/>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404440" y="202449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26421" y="1977223"/>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134</a:t>
              </a:r>
            </a:p>
          </p:txBody>
        </p:sp>
      </p:grpSp>
    </p:spTree>
    <p:extLst>
      <p:ext uri="{BB962C8B-B14F-4D97-AF65-F5344CB8AC3E}">
        <p14:creationId xmlns:p14="http://schemas.microsoft.com/office/powerpoint/2010/main" val="251755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Elementary</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65</a:t>
                      </a:r>
                    </a:p>
                    <a:p>
                      <a:pPr algn="ctr"/>
                      <a:r>
                        <a:rPr lang="en-US" sz="2400">
                          <a:solidFill>
                            <a:schemeClr val="tx1"/>
                          </a:solidFill>
                        </a:rPr>
                        <a:t>(94.20%)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(93.62%)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p>
                      <a:pPr algn="ctr"/>
                      <a:r>
                        <a:rPr lang="en-US" sz="2400">
                          <a:solidFill>
                            <a:schemeClr val="tx1"/>
                          </a:solidFill>
                        </a:rPr>
                        <a:t>(82.35%)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C169-6EEE-2E4E-ACDB-466E4BE7D5D2}"/>
              </a:ext>
            </a:extLst>
          </p:cNvPr>
          <p:cNvSpPr>
            <a:spLocks noGrp="1"/>
          </p:cNvSpPr>
          <p:nvPr>
            <p:ph type="title"/>
          </p:nvPr>
        </p:nvSpPr>
        <p:spPr>
          <a:xfrm>
            <a:off x="838200" y="402196"/>
            <a:ext cx="10515600" cy="1325563"/>
          </a:xfrm>
        </p:spPr>
        <p:txBody>
          <a:bodyPr anchor="t">
            <a:normAutofit/>
          </a:bodyPr>
          <a:lstStyle/>
          <a:p>
            <a:pPr lvl="0"/>
            <a:r>
              <a:rPr lang="en-US" sz="2200" b="0" spc="0"/>
              <a:t>Results: </a:t>
            </a:r>
            <a:br>
              <a:rPr lang="en-US"/>
            </a:br>
            <a:r>
              <a:rPr lang="en-US" sz="3600" b="0"/>
              <a:t>SRSS-IE: </a:t>
            </a:r>
            <a:r>
              <a:rPr lang="en-US" sz="3600" b="0" u="sng"/>
              <a:t>Externalizing</a:t>
            </a:r>
            <a:r>
              <a:rPr lang="en-US" sz="3600" b="0"/>
              <a:t> Subscale </a:t>
            </a:r>
            <a:r>
              <a:rPr lang="en-US" sz="3600"/>
              <a:t>Elementary</a:t>
            </a:r>
          </a:p>
        </p:txBody>
      </p:sp>
      <p:sp>
        <p:nvSpPr>
          <p:cNvPr id="6" name="Footer Placeholder 1">
            <a:extLst>
              <a:ext uri="{FF2B5EF4-FFF2-40B4-BE49-F238E27FC236}">
                <a16:creationId xmlns:a16="http://schemas.microsoft.com/office/drawing/2014/main" id="{C17096D3-39C3-514E-946F-81448B83602A}"/>
              </a:ext>
            </a:extLst>
          </p:cNvPr>
          <p:cNvSpPr txBox="1">
            <a:spLocks/>
          </p:cNvSpPr>
          <p:nvPr/>
        </p:nvSpPr>
        <p:spPr bwMode="auto">
          <a:xfrm>
            <a:off x="1" y="6385335"/>
            <a:ext cx="12037806" cy="3803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ctr" defTabSz="9144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S PGothic" panose="020B0600070205080204" pitchFamily="34" charset="-128"/>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S PGothic"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S PGothic"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9pPr>
          </a:lstStyle>
          <a:p>
            <a:pPr>
              <a:buNone/>
              <a:defRPr/>
            </a:pPr>
            <a:r>
              <a:rPr lang="en-US" sz="1200">
                <a:solidFill>
                  <a:schemeClr val="bg2"/>
                </a:solidFill>
              </a:rPr>
              <a:t>Lane, K. L., Oakes, W. P., Cantwell, E. D., Common, E. A., Royer, D. J., Leko, M. M., Schatschneider, C., Menzies, H. M., Buckman, M. M., &amp; Allen, G. E. (2019). Predictive validity of Student Risk Screening Scale—Internalizing and Externalizing (SRSS-IE) scores in elementary schools</a:t>
            </a:r>
            <a:r>
              <a:rPr lang="en-US" sz="1200" i="1">
                <a:solidFill>
                  <a:schemeClr val="bg2"/>
                </a:solidFill>
              </a:rPr>
              <a:t>. Journal of Emotional and Behavioral Disorders, 27</a:t>
            </a:r>
            <a:r>
              <a:rPr lang="en-US" sz="1200">
                <a:solidFill>
                  <a:schemeClr val="bg2"/>
                </a:solidFill>
              </a:rPr>
              <a:t>(4), 221–234. https://doi.org/10.1177/1063426618795443</a:t>
            </a:r>
            <a:endParaRPr lang="en-US" sz="1050">
              <a:solidFill>
                <a:schemeClr val="bg2"/>
              </a:solidFill>
            </a:endParaRPr>
          </a:p>
        </p:txBody>
      </p:sp>
      <p:graphicFrame>
        <p:nvGraphicFramePr>
          <p:cNvPr id="7" name="Group 48">
            <a:extLst>
              <a:ext uri="{FF2B5EF4-FFF2-40B4-BE49-F238E27FC236}">
                <a16:creationId xmlns:a16="http://schemas.microsoft.com/office/drawing/2014/main" id="{295B1546-666F-2249-961E-F11A8F299C2B}"/>
              </a:ext>
            </a:extLst>
          </p:cNvPr>
          <p:cNvGraphicFramePr>
            <a:graphicFrameLocks/>
          </p:cNvGraphicFramePr>
          <p:nvPr/>
        </p:nvGraphicFramePr>
        <p:xfrm>
          <a:off x="1" y="1477565"/>
          <a:ext cx="12192000" cy="4754960"/>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449213">
                  <a:extLst>
                    <a:ext uri="{9D8B030D-6E8A-4147-A177-3AD203B41FA5}">
                      <a16:colId xmlns:a16="http://schemas.microsoft.com/office/drawing/2014/main" val="20000"/>
                    </a:ext>
                  </a:extLst>
                </a:gridCol>
                <a:gridCol w="2449213">
                  <a:extLst>
                    <a:ext uri="{9D8B030D-6E8A-4147-A177-3AD203B41FA5}">
                      <a16:colId xmlns:a16="http://schemas.microsoft.com/office/drawing/2014/main" val="20001"/>
                    </a:ext>
                  </a:extLst>
                </a:gridCol>
                <a:gridCol w="2327049">
                  <a:extLst>
                    <a:ext uri="{9D8B030D-6E8A-4147-A177-3AD203B41FA5}">
                      <a16:colId xmlns:a16="http://schemas.microsoft.com/office/drawing/2014/main" val="20002"/>
                    </a:ext>
                  </a:extLst>
                </a:gridCol>
                <a:gridCol w="2677863">
                  <a:extLst>
                    <a:ext uri="{9D8B030D-6E8A-4147-A177-3AD203B41FA5}">
                      <a16:colId xmlns:a16="http://schemas.microsoft.com/office/drawing/2014/main" val="20003"/>
                    </a:ext>
                  </a:extLst>
                </a:gridCol>
                <a:gridCol w="2288662">
                  <a:extLst>
                    <a:ext uri="{9D8B030D-6E8A-4147-A177-3AD203B41FA5}">
                      <a16:colId xmlns:a16="http://schemas.microsoft.com/office/drawing/2014/main" val="20004"/>
                    </a:ext>
                  </a:extLst>
                </a:gridCol>
              </a:tblGrid>
              <a:tr h="44715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Variable</a:t>
                      </a:r>
                      <a:endParaRPr kumimoji="0" lang="en-US" sz="2100" b="0" i="0" u="none" strike="noStrike" cap="none" normalizeH="0" baseline="0">
                        <a:ln>
                          <a:noFill/>
                        </a:ln>
                        <a:solidFill>
                          <a:schemeClr val="bg1"/>
                        </a:solidFill>
                        <a:effectLst/>
                        <a:latin typeface="+mn-lt"/>
                        <a:cs typeface="Times New Roman" pitchFamily="18" charset="0"/>
                      </a:endParaRPr>
                    </a:p>
                  </a:txBody>
                  <a:tcPr marL="73152"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Risk</a:t>
                      </a:r>
                      <a:endParaRPr kumimoji="0" lang="en-US" sz="2100" b="0" i="0" u="none" strike="noStrike" cap="none" normalizeH="0" baseline="0">
                        <a:ln>
                          <a:noFill/>
                        </a:ln>
                        <a:solidFill>
                          <a:schemeClr val="bg1"/>
                        </a:solidFill>
                        <a:effectLst/>
                        <a:latin typeface="+mn-lt"/>
                      </a:endParaRP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Testing</a:t>
                      </a:r>
                      <a:endParaRPr kumimoji="0" lang="en-US" sz="2100" b="0" i="0" u="none" strike="noStrike" cap="none" normalizeH="0" baseline="0">
                        <a:ln>
                          <a:noFill/>
                        </a:ln>
                        <a:solidFill>
                          <a:schemeClr val="bg1"/>
                        </a:solidFill>
                        <a:effectLst/>
                        <a:latin typeface="+mn-lt"/>
                      </a:endParaRP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1024030">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a:ln>
                            <a:noFill/>
                          </a:ln>
                          <a:effectLst/>
                          <a:latin typeface="+mn-lt"/>
                        </a:rPr>
                        <a:t>M</a:t>
                      </a:r>
                      <a:r>
                        <a:rPr kumimoji="0" lang="en-US" sz="2100" u="none" strike="noStrike" cap="none" normalizeH="0" baseline="0">
                          <a:ln>
                            <a:noFill/>
                          </a:ln>
                          <a:effectLst/>
                          <a:latin typeface="+mn-lt"/>
                        </a:rPr>
                        <a:t> (</a:t>
                      </a:r>
                      <a:r>
                        <a:rPr kumimoji="0" lang="en-US" sz="2100" i="1" u="none" strike="noStrike" cap="none" normalizeH="0" baseline="0">
                          <a:ln>
                            <a:noFill/>
                          </a:ln>
                          <a:effectLst/>
                          <a:latin typeface="+mn-lt"/>
                        </a:rPr>
                        <a:t>SD</a:t>
                      </a:r>
                      <a:r>
                        <a:rPr kumimoji="0" lang="en-US" sz="21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100" b="0" i="1" u="none" strike="noStrike" cap="none" normalizeH="0" baseline="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a:ln>
                            <a:noFill/>
                          </a:ln>
                          <a:effectLst/>
                          <a:latin typeface="+mn-lt"/>
                        </a:rPr>
                        <a:t>M</a:t>
                      </a:r>
                      <a:r>
                        <a:rPr kumimoji="0" lang="en-US" sz="2100" u="none" strike="noStrike" cap="none" normalizeH="0" baseline="0">
                          <a:ln>
                            <a:noFill/>
                          </a:ln>
                          <a:effectLst/>
                          <a:latin typeface="+mn-lt"/>
                        </a:rPr>
                        <a:t> (</a:t>
                      </a:r>
                      <a:r>
                        <a:rPr kumimoji="0" lang="en-US" sz="2100" i="1" u="none" strike="noStrike" cap="none" normalizeH="0" baseline="0">
                          <a:ln>
                            <a:noFill/>
                          </a:ln>
                          <a:effectLst/>
                          <a:latin typeface="+mn-lt"/>
                        </a:rPr>
                        <a:t>SD</a:t>
                      </a:r>
                      <a:r>
                        <a:rPr kumimoji="0" lang="en-US" sz="21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b="0" i="1" u="none" strike="noStrike" cap="none" normalizeH="0" baseline="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a:ln>
                            <a:noFill/>
                          </a:ln>
                          <a:effectLst/>
                          <a:latin typeface="+mn-lt"/>
                        </a:rPr>
                        <a:t>M</a:t>
                      </a:r>
                      <a:r>
                        <a:rPr kumimoji="0" lang="en-US" sz="2100" u="none" strike="noStrike" cap="none" normalizeH="0" baseline="0">
                          <a:ln>
                            <a:noFill/>
                          </a:ln>
                          <a:effectLst/>
                          <a:latin typeface="+mn-lt"/>
                        </a:rPr>
                        <a:t> (</a:t>
                      </a:r>
                      <a:r>
                        <a:rPr kumimoji="0" lang="en-US" sz="2100" i="1" u="none" strike="noStrike" cap="none" normalizeH="0" baseline="0">
                          <a:ln>
                            <a:noFill/>
                          </a:ln>
                          <a:effectLst/>
                          <a:latin typeface="+mn-lt"/>
                        </a:rPr>
                        <a:t>SD</a:t>
                      </a:r>
                      <a:r>
                        <a:rPr kumimoji="0" lang="en-US" sz="21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100" b="0" i="1" u="none" strike="noStrike" cap="none" normalizeH="0" baseline="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812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Oral Reading Fluency</a:t>
                      </a:r>
                      <a:endParaRPr kumimoji="0" lang="en-US" sz="2100" b="0" i="0" u="none" strike="noStrike" cap="none" normalizeH="0" baseline="0">
                        <a:ln>
                          <a:noFill/>
                        </a:ln>
                        <a:solidFill>
                          <a:schemeClr val="tx1"/>
                        </a:solidFill>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163.23 (39.66)</a:t>
                      </a:r>
                    </a:p>
                    <a:p>
                      <a:pPr algn="ctr"/>
                      <a:r>
                        <a:rPr lang="en-US" sz="1900" b="0" i="0" u="none" strike="noStrike" kern="1200" baseline="0">
                          <a:solidFill>
                            <a:schemeClr val="dk1"/>
                          </a:solidFill>
                          <a:latin typeface="+mn-lt"/>
                          <a:ea typeface="+mn-ea"/>
                          <a:cs typeface="+mn-cs"/>
                        </a:rPr>
                        <a:t>468</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138.62 (42.70)</a:t>
                      </a:r>
                    </a:p>
                    <a:p>
                      <a:pPr algn="ctr"/>
                      <a:r>
                        <a:rPr lang="en-US" sz="1900" b="0" i="0" u="none" strike="noStrike" kern="1200" baseline="0">
                          <a:solidFill>
                            <a:schemeClr val="dk1"/>
                          </a:solidFill>
                          <a:latin typeface="+mn-lt"/>
                          <a:ea typeface="+mn-ea"/>
                          <a:cs typeface="+mn-cs"/>
                        </a:rPr>
                        <a:t>107</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115.82 (46.21)</a:t>
                      </a:r>
                    </a:p>
                    <a:p>
                      <a:pPr algn="ctr"/>
                      <a:r>
                        <a:rPr lang="en-US" sz="1900" b="0" i="0" u="none" strike="noStrike" kern="1200" baseline="0">
                          <a:solidFill>
                            <a:schemeClr val="dk1"/>
                          </a:solidFill>
                          <a:latin typeface="+mn-lt"/>
                          <a:ea typeface="+mn-ea"/>
                          <a:cs typeface="+mn-cs"/>
                        </a:rPr>
                        <a:t>46</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&gt; M &gt; H</a:t>
                      </a:r>
                      <a:r>
                        <a:rPr kumimoji="0" lang="en-US" sz="2100" u="none" strike="noStrike" cap="none" normalizeH="0" baseline="0">
                          <a:ln>
                            <a:noFill/>
                          </a:ln>
                          <a:effectLst/>
                          <a:latin typeface="+mn-lt"/>
                        </a:rPr>
                        <a:t>      </a:t>
                      </a:r>
                      <a:endParaRPr kumimoji="0" lang="en-US" sz="2100" b="0" i="0" u="none" strike="noStrike" cap="none" normalizeH="0" baseline="0">
                        <a:ln>
                          <a:noFill/>
                        </a:ln>
                        <a:solidFill>
                          <a:schemeClr val="tx1"/>
                        </a:solidFill>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812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9388" marR="0" lvl="0" indent="0" algn="l" defTabSz="914400" rtl="0" eaLnBrk="0" fontAlgn="base" latinLnBrk="0" hangingPunct="0">
                        <a:lnSpc>
                          <a:spcPct val="100000"/>
                        </a:lnSpc>
                        <a:spcBef>
                          <a:spcPct val="0"/>
                        </a:spcBef>
                        <a:spcAft>
                          <a:spcPct val="0"/>
                        </a:spcAft>
                        <a:buClrTx/>
                        <a:buSzTx/>
                        <a:buFontTx/>
                        <a:buNone/>
                        <a:tabLst/>
                        <a:defRPr/>
                      </a:pPr>
                      <a:r>
                        <a:rPr kumimoji="0" lang="en-US" sz="2100" u="none" strike="noStrike" kern="1200" cap="none" normalizeH="0" baseline="0">
                          <a:ln>
                            <a:noFill/>
                          </a:ln>
                          <a:solidFill>
                            <a:schemeClr val="dk1"/>
                          </a:solidFill>
                          <a:effectLst/>
                          <a:latin typeface="+mn-lt"/>
                          <a:ea typeface="+mn-ea"/>
                          <a:cs typeface="+mn-cs"/>
                        </a:rPr>
                        <a:t>MAP Reading</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66.54 (26.48)</a:t>
                      </a:r>
                    </a:p>
                    <a:p>
                      <a:pPr algn="ctr"/>
                      <a:r>
                        <a:rPr lang="en-US" sz="1900" b="0" i="0" u="none" strike="noStrike" kern="1200" baseline="0">
                          <a:solidFill>
                            <a:schemeClr val="dk1"/>
                          </a:solidFill>
                          <a:latin typeface="+mn-lt"/>
                          <a:ea typeface="+mn-ea"/>
                          <a:cs typeface="+mn-cs"/>
                        </a:rPr>
                        <a:t>2,047</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42.91 (30.37)</a:t>
                      </a:r>
                    </a:p>
                    <a:p>
                      <a:pPr algn="ctr"/>
                      <a:r>
                        <a:rPr lang="en-US" sz="1900" b="0" i="0" u="none" strike="noStrike" kern="1200" baseline="0">
                          <a:solidFill>
                            <a:schemeClr val="dk1"/>
                          </a:solidFill>
                          <a:latin typeface="+mn-lt"/>
                          <a:ea typeface="+mn-ea"/>
                          <a:cs typeface="+mn-cs"/>
                        </a:rPr>
                        <a:t>443</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33.32 (29.82)</a:t>
                      </a:r>
                    </a:p>
                    <a:p>
                      <a:pPr algn="ctr"/>
                      <a:r>
                        <a:rPr lang="en-US" sz="1900" b="0" i="0" u="none" strike="noStrike" kern="1200" baseline="0">
                          <a:solidFill>
                            <a:schemeClr val="dk1"/>
                          </a:solidFill>
                          <a:latin typeface="+mn-lt"/>
                          <a:ea typeface="+mn-ea"/>
                          <a:cs typeface="+mn-cs"/>
                        </a:rPr>
                        <a:t>199</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&gt; M &gt; H</a:t>
                      </a:r>
                      <a:endParaRPr kumimoji="0" lang="en-US" sz="2100" b="0" i="0" u="none" strike="noStrike" cap="none" normalizeH="0" baseline="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8274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kern="1200" cap="none" normalizeH="0" baseline="0">
                          <a:ln>
                            <a:noFill/>
                          </a:ln>
                          <a:solidFill>
                            <a:schemeClr val="dk1"/>
                          </a:solidFill>
                          <a:effectLst/>
                          <a:latin typeface="+mn-lt"/>
                          <a:ea typeface="+mn-ea"/>
                          <a:cs typeface="+mn-cs"/>
                        </a:rPr>
                        <a:t>Nurse Visits</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6.14 (6.81)</a:t>
                      </a:r>
                    </a:p>
                    <a:p>
                      <a:pPr algn="ctr"/>
                      <a:r>
                        <a:rPr lang="en-US" sz="1900" b="0" i="0" u="none" strike="noStrike" kern="1200" baseline="0">
                          <a:solidFill>
                            <a:schemeClr val="dk1"/>
                          </a:solidFill>
                          <a:latin typeface="+mn-lt"/>
                          <a:ea typeface="+mn-ea"/>
                          <a:cs typeface="+mn-cs"/>
                        </a:rPr>
                        <a:t>3,256</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9.18 (9.59)</a:t>
                      </a:r>
                    </a:p>
                    <a:p>
                      <a:pPr algn="ctr"/>
                      <a:r>
                        <a:rPr lang="en-US" sz="1900" b="0" i="0" u="none" strike="noStrike" kern="1200" baseline="0">
                          <a:solidFill>
                            <a:schemeClr val="dk1"/>
                          </a:solidFill>
                          <a:latin typeface="+mn-lt"/>
                          <a:ea typeface="+mn-ea"/>
                          <a:cs typeface="+mn-cs"/>
                        </a:rPr>
                        <a:t>820</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11.83 (9.89)</a:t>
                      </a:r>
                    </a:p>
                    <a:p>
                      <a:pPr algn="ctr"/>
                      <a:r>
                        <a:rPr lang="en-US" sz="1900" b="0" i="0" u="none" strike="noStrike" kern="1200" baseline="0">
                          <a:solidFill>
                            <a:schemeClr val="dk1"/>
                          </a:solidFill>
                          <a:latin typeface="+mn-lt"/>
                          <a:ea typeface="+mn-ea"/>
                          <a:cs typeface="+mn-cs"/>
                        </a:rPr>
                        <a:t>389</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&lt; M &lt; H</a:t>
                      </a:r>
                      <a:endParaRPr kumimoji="0" lang="en-US" sz="2100" b="0" i="0" u="none" strike="noStrike" cap="none" normalizeH="0" baseline="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8244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284163"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100" u="none" strike="noStrike" kern="1200" cap="none" normalizeH="0" baseline="0">
                          <a:ln>
                            <a:noFill/>
                          </a:ln>
                          <a:solidFill>
                            <a:schemeClr val="dk1"/>
                          </a:solidFill>
                          <a:effectLst/>
                          <a:latin typeface="+mn-lt"/>
                          <a:ea typeface="+mn-ea"/>
                          <a:cs typeface="+mn-cs"/>
                        </a:rPr>
                        <a:t>In-School Suspensions</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0.0052 (0.08)</a:t>
                      </a:r>
                    </a:p>
                    <a:p>
                      <a:pPr algn="ctr"/>
                      <a:r>
                        <a:rPr lang="en-US" sz="1900" b="0" i="0" u="none" strike="noStrike" kern="1200" baseline="0">
                          <a:solidFill>
                            <a:schemeClr val="dk1"/>
                          </a:solidFill>
                          <a:latin typeface="+mn-lt"/>
                          <a:ea typeface="+mn-ea"/>
                          <a:cs typeface="+mn-cs"/>
                        </a:rPr>
                        <a:t>3,256</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0.0427 (0.30)</a:t>
                      </a:r>
                    </a:p>
                    <a:p>
                      <a:pPr algn="ctr"/>
                      <a:r>
                        <a:rPr lang="en-US" sz="1900" b="0" i="0" u="none" strike="noStrike" kern="1200" baseline="0">
                          <a:solidFill>
                            <a:schemeClr val="dk1"/>
                          </a:solidFill>
                          <a:latin typeface="+mn-lt"/>
                          <a:ea typeface="+mn-ea"/>
                          <a:cs typeface="+mn-cs"/>
                        </a:rPr>
                        <a:t>820</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0.1080 (0.46)</a:t>
                      </a:r>
                    </a:p>
                    <a:p>
                      <a:pPr algn="ctr"/>
                      <a:r>
                        <a:rPr lang="en-US" sz="1900" b="0" i="0" u="none" strike="noStrike" kern="1200" baseline="0">
                          <a:solidFill>
                            <a:schemeClr val="dk1"/>
                          </a:solidFill>
                          <a:latin typeface="+mn-lt"/>
                          <a:ea typeface="+mn-ea"/>
                          <a:cs typeface="+mn-cs"/>
                        </a:rPr>
                        <a:t>389</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&lt; M &lt; H</a:t>
                      </a:r>
                      <a:endParaRPr kumimoji="0" lang="en-US" sz="2100" b="0" i="0" u="none" strike="noStrike" cap="none" normalizeH="0" baseline="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graphicFrame>
        <p:nvGraphicFramePr>
          <p:cNvPr id="13" name="Diagram 12">
            <a:extLst>
              <a:ext uri="{FF2B5EF4-FFF2-40B4-BE49-F238E27FC236}">
                <a16:creationId xmlns:a16="http://schemas.microsoft.com/office/drawing/2014/main" id="{AEE3F2DC-5DD9-3842-BCF8-632149F009C4}"/>
              </a:ext>
            </a:extLst>
          </p:cNvPr>
          <p:cNvGraphicFramePr/>
          <p:nvPr>
            <p:extLst>
              <p:ext uri="{D42A27DB-BD31-4B8C-83A1-F6EECF244321}">
                <p14:modId xmlns:p14="http://schemas.microsoft.com/office/powerpoint/2010/main" val="2600293766"/>
              </p:ext>
            </p:extLst>
          </p:nvPr>
        </p:nvGraphicFramePr>
        <p:xfrm>
          <a:off x="1003300" y="1820562"/>
          <a:ext cx="10401299" cy="424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932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2D07-2790-4E45-9B0C-355A5B8A9A69}"/>
              </a:ext>
            </a:extLst>
          </p:cNvPr>
          <p:cNvSpPr>
            <a:spLocks noGrp="1"/>
          </p:cNvSpPr>
          <p:nvPr>
            <p:ph type="title"/>
          </p:nvPr>
        </p:nvSpPr>
        <p:spPr>
          <a:xfrm>
            <a:off x="838200" y="377482"/>
            <a:ext cx="10515600" cy="1325563"/>
          </a:xfrm>
        </p:spPr>
        <p:txBody>
          <a:bodyPr anchor="t">
            <a:normAutofit/>
          </a:bodyPr>
          <a:lstStyle/>
          <a:p>
            <a:pPr lvl="0"/>
            <a:r>
              <a:rPr lang="en-US" sz="2200" b="0" spc="0"/>
              <a:t>Results:</a:t>
            </a:r>
            <a:r>
              <a:rPr lang="en-US" sz="2400" b="0" spc="0"/>
              <a:t> </a:t>
            </a:r>
            <a:br>
              <a:rPr lang="en-US" sz="2400"/>
            </a:br>
            <a:r>
              <a:rPr lang="en-US" sz="3600" b="0"/>
              <a:t>SRSS-IE: </a:t>
            </a:r>
            <a:r>
              <a:rPr lang="en-US" sz="3600" b="0" u="sng"/>
              <a:t>Internalizing</a:t>
            </a:r>
            <a:r>
              <a:rPr lang="en-US" sz="3600" b="0"/>
              <a:t> Subscale </a:t>
            </a:r>
            <a:r>
              <a:rPr lang="en-US" sz="3600"/>
              <a:t>Elementary</a:t>
            </a:r>
          </a:p>
        </p:txBody>
      </p:sp>
      <p:graphicFrame>
        <p:nvGraphicFramePr>
          <p:cNvPr id="23" name="Group 48">
            <a:extLst>
              <a:ext uri="{FF2B5EF4-FFF2-40B4-BE49-F238E27FC236}">
                <a16:creationId xmlns:a16="http://schemas.microsoft.com/office/drawing/2014/main" id="{D3595E54-282F-484C-B523-CD1350F36429}"/>
              </a:ext>
            </a:extLst>
          </p:cNvPr>
          <p:cNvGraphicFramePr>
            <a:graphicFrameLocks/>
          </p:cNvGraphicFramePr>
          <p:nvPr/>
        </p:nvGraphicFramePr>
        <p:xfrm>
          <a:off x="0" y="1473200"/>
          <a:ext cx="12192001" cy="478790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394858">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378832">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62449">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1059068">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8399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1828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159.04 (41.45)</a:t>
                      </a:r>
                    </a:p>
                    <a:p>
                      <a:pPr algn="ctr"/>
                      <a:r>
                        <a:rPr lang="en-US" sz="1800" b="0" i="0" u="none" strike="noStrike" kern="1200" baseline="0">
                          <a:solidFill>
                            <a:schemeClr val="dk1"/>
                          </a:solidFill>
                          <a:latin typeface="+mn-lt"/>
                          <a:ea typeface="+mn-ea"/>
                          <a:cs typeface="+mn-cs"/>
                        </a:rPr>
                        <a:t>459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150.59 (45.76)</a:t>
                      </a:r>
                    </a:p>
                    <a:p>
                      <a:pPr algn="ctr"/>
                      <a:r>
                        <a:rPr lang="en-US" sz="1800" b="0" i="0" u="none" strike="noStrike" kern="1200" baseline="0">
                          <a:solidFill>
                            <a:schemeClr val="dk1"/>
                          </a:solidFill>
                          <a:latin typeface="+mn-lt"/>
                          <a:ea typeface="+mn-ea"/>
                          <a:cs typeface="+mn-cs"/>
                        </a:rPr>
                        <a:t>88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139.18 (46.53)</a:t>
                      </a:r>
                    </a:p>
                    <a:p>
                      <a:pPr algn="ctr"/>
                      <a:r>
                        <a:rPr lang="en-US" sz="1800" b="0" i="0" u="none" strike="noStrike" kern="1200" baseline="0">
                          <a:solidFill>
                            <a:schemeClr val="dk1"/>
                          </a:solidFill>
                          <a:latin typeface="+mn-lt"/>
                          <a:ea typeface="+mn-ea"/>
                          <a:cs typeface="+mn-cs"/>
                        </a:rPr>
                        <a:t>74</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&gt; H</a:t>
                      </a:r>
                    </a:p>
                    <a:p>
                      <a:pPr algn="ctr"/>
                      <a:r>
                        <a:rPr lang="en-US" sz="1800" b="0" i="0" u="none" strike="noStrike" kern="1200" baseline="0">
                          <a:solidFill>
                            <a:schemeClr val="dk1"/>
                          </a:solidFill>
                          <a:latin typeface="+mn-lt"/>
                          <a:ea typeface="+mn-ea"/>
                          <a:cs typeface="+mn-cs"/>
                        </a:rPr>
                        <a:t>L = M; M =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8399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63.38 (28.32)</a:t>
                      </a:r>
                    </a:p>
                    <a:p>
                      <a:pPr algn="ctr"/>
                      <a:r>
                        <a:rPr lang="en-US" sz="1800" b="0" i="0" u="none" strike="noStrike" kern="1200" baseline="0">
                          <a:solidFill>
                            <a:schemeClr val="dk1"/>
                          </a:solidFill>
                          <a:latin typeface="+mn-lt"/>
                          <a:ea typeface="+mn-ea"/>
                          <a:cs typeface="+mn-cs"/>
                        </a:rPr>
                        <a:t>2,070</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53.93 (32.15)</a:t>
                      </a:r>
                    </a:p>
                    <a:p>
                      <a:pPr algn="ctr"/>
                      <a:r>
                        <a:rPr lang="en-US" sz="1800" b="0" i="0" u="none" strike="noStrike" kern="1200" baseline="0">
                          <a:solidFill>
                            <a:schemeClr val="dk1"/>
                          </a:solidFill>
                          <a:latin typeface="+mn-lt"/>
                          <a:ea typeface="+mn-ea"/>
                          <a:cs typeface="+mn-cs"/>
                        </a:rPr>
                        <a:t>356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43.57 (30.47)</a:t>
                      </a:r>
                    </a:p>
                    <a:p>
                      <a:pPr algn="ctr"/>
                      <a:r>
                        <a:rPr lang="en-US" sz="1800" b="0" i="0" u="none" strike="noStrike" kern="1200" baseline="0">
                          <a:solidFill>
                            <a:schemeClr val="dk1"/>
                          </a:solidFill>
                          <a:latin typeface="+mn-lt"/>
                          <a:ea typeface="+mn-ea"/>
                          <a:cs typeface="+mn-cs"/>
                        </a:rPr>
                        <a:t>263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8557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6.84 (7.37)</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7.59 (8.05)</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9.33 (10.81)</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306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0.0142 (0.15)</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0.0510 (0.36)</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0.0311 (0.20)</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&lt; M, H</a:t>
                      </a:r>
                    </a:p>
                    <a:p>
                      <a:pPr algn="ctr"/>
                      <a:r>
                        <a:rPr lang="en-US" sz="18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grpSp>
        <p:nvGrpSpPr>
          <p:cNvPr id="24" name="Group 23">
            <a:extLst>
              <a:ext uri="{FF2B5EF4-FFF2-40B4-BE49-F238E27FC236}">
                <a16:creationId xmlns:a16="http://schemas.microsoft.com/office/drawing/2014/main" id="{FE25BD50-CCF9-0943-82E1-1C5ABD592615}"/>
              </a:ext>
            </a:extLst>
          </p:cNvPr>
          <p:cNvGrpSpPr/>
          <p:nvPr/>
        </p:nvGrpSpPr>
        <p:grpSpPr>
          <a:xfrm>
            <a:off x="1333500" y="2836309"/>
            <a:ext cx="9423399" cy="2197093"/>
            <a:chOff x="475344" y="3095767"/>
            <a:chExt cx="8028939" cy="1949279"/>
          </a:xfrm>
          <a:solidFill>
            <a:srgbClr val="B44657"/>
          </a:solidFill>
        </p:grpSpPr>
        <p:sp>
          <p:nvSpPr>
            <p:cNvPr id="38" name="Rounded Rectangle 37">
              <a:extLst>
                <a:ext uri="{FF2B5EF4-FFF2-40B4-BE49-F238E27FC236}">
                  <a16:creationId xmlns:a16="http://schemas.microsoft.com/office/drawing/2014/main" id="{6964319F-BAFA-8146-BEB5-A431B40729B0}"/>
                </a:ext>
              </a:extLst>
            </p:cNvPr>
            <p:cNvSpPr/>
            <p:nvPr/>
          </p:nvSpPr>
          <p:spPr>
            <a:xfrm>
              <a:off x="475344" y="31242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Fall Internalizing</a:t>
              </a:r>
            </a:p>
          </p:txBody>
        </p:sp>
        <p:sp>
          <p:nvSpPr>
            <p:cNvPr id="36" name="Rounded Rectangle 35">
              <a:extLst>
                <a:ext uri="{FF2B5EF4-FFF2-40B4-BE49-F238E27FC236}">
                  <a16:creationId xmlns:a16="http://schemas.microsoft.com/office/drawing/2014/main" id="{AB7DE001-51F9-3B4F-B5EF-1173968FEB42}"/>
                </a:ext>
              </a:extLst>
            </p:cNvPr>
            <p:cNvSpPr/>
            <p:nvPr/>
          </p:nvSpPr>
          <p:spPr>
            <a:xfrm>
              <a:off x="6324600" y="3109441"/>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Spring</a:t>
              </a:r>
            </a:p>
            <a:p>
              <a:pPr lvl="0" algn="ctr" defTabSz="800100" eaLnBrk="0" fontAlgn="base" hangingPunct="0">
                <a:lnSpc>
                  <a:spcPct val="90000"/>
                </a:lnSpc>
                <a:spcBef>
                  <a:spcPct val="0"/>
                </a:spcBef>
                <a:spcAft>
                  <a:spcPct val="35000"/>
                </a:spcAft>
                <a:defRPr/>
              </a:pPr>
              <a:r>
                <a:rPr lang="en-US" kern="0">
                  <a:solidFill>
                    <a:prstClr val="white"/>
                  </a:solidFill>
                </a:rPr>
                <a:t>ORF*</a:t>
              </a:r>
            </a:p>
            <a:p>
              <a:pPr lvl="0" algn="ctr" defTabSz="800100" eaLnBrk="0" fontAlgn="base" hangingPunct="0">
                <a:lnSpc>
                  <a:spcPct val="90000"/>
                </a:lnSpc>
                <a:spcBef>
                  <a:spcPct val="0"/>
                </a:spcBef>
                <a:spcAft>
                  <a:spcPct val="35000"/>
                </a:spcAft>
                <a:defRPr/>
              </a:pPr>
              <a:r>
                <a:rPr lang="en-US" kern="0">
                  <a:solidFill>
                    <a:prstClr val="white"/>
                  </a:solidFill>
                </a:rPr>
                <a:t> MAP Reading</a:t>
              </a:r>
            </a:p>
            <a:p>
              <a:pPr lvl="0" algn="ctr" defTabSz="800100" eaLnBrk="0" fontAlgn="base" hangingPunct="0">
                <a:lnSpc>
                  <a:spcPct val="90000"/>
                </a:lnSpc>
                <a:spcBef>
                  <a:spcPct val="0"/>
                </a:spcBef>
                <a:spcAft>
                  <a:spcPct val="35000"/>
                </a:spcAft>
                <a:defRPr/>
              </a:pPr>
              <a:r>
                <a:rPr lang="en-US" kern="0">
                  <a:solidFill>
                    <a:prstClr val="white"/>
                  </a:solidFill>
                </a:rPr>
                <a:t>Nurse Visit</a:t>
              </a:r>
            </a:p>
            <a:p>
              <a:pPr lvl="0" algn="ctr" defTabSz="800100" eaLnBrk="0" fontAlgn="base" hangingPunct="0">
                <a:lnSpc>
                  <a:spcPct val="90000"/>
                </a:lnSpc>
                <a:spcBef>
                  <a:spcPct val="0"/>
                </a:spcBef>
                <a:spcAft>
                  <a:spcPct val="35000"/>
                </a:spcAft>
                <a:defRPr/>
              </a:pPr>
              <a:r>
                <a:rPr lang="en-US" kern="0">
                  <a:solidFill>
                    <a:prstClr val="white"/>
                  </a:solidFill>
                </a:rPr>
                <a:t>Suspensions*</a:t>
              </a:r>
            </a:p>
          </p:txBody>
        </p:sp>
        <p:sp>
          <p:nvSpPr>
            <p:cNvPr id="34" name="Rounded Rectangle 33">
              <a:extLst>
                <a:ext uri="{FF2B5EF4-FFF2-40B4-BE49-F238E27FC236}">
                  <a16:creationId xmlns:a16="http://schemas.microsoft.com/office/drawing/2014/main" id="{C68B298F-9283-6E48-A9FD-8F7A27B1F8A3}"/>
                </a:ext>
              </a:extLst>
            </p:cNvPr>
            <p:cNvSpPr/>
            <p:nvPr/>
          </p:nvSpPr>
          <p:spPr>
            <a:xfrm>
              <a:off x="3444046" y="3095767"/>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Winter Internalizing</a:t>
              </a:r>
            </a:p>
          </p:txBody>
        </p:sp>
        <p:sp>
          <p:nvSpPr>
            <p:cNvPr id="32" name="Right Arrow 31">
              <a:extLst>
                <a:ext uri="{FF2B5EF4-FFF2-40B4-BE49-F238E27FC236}">
                  <a16:creationId xmlns:a16="http://schemas.microsoft.com/office/drawing/2014/main" id="{BFC5CD4F-00D7-8C43-9550-24F780532D91}"/>
                </a:ext>
              </a:extLst>
            </p:cNvPr>
            <p:cNvSpPr/>
            <p:nvPr/>
          </p:nvSpPr>
          <p:spPr>
            <a:xfrm>
              <a:off x="2837546" y="3838434"/>
              <a:ext cx="462092" cy="540561"/>
            </a:xfrm>
            <a:prstGeom prst="rightArrow">
              <a:avLst>
                <a:gd name="adj1" fmla="val 60000"/>
                <a:gd name="adj2" fmla="val 50000"/>
              </a:avLst>
            </a:prstGeom>
            <a:solidFill>
              <a:srgbClr val="92D050"/>
            </a:solidFill>
            <a:ln>
              <a:solidFill>
                <a:schemeClr val="accent1"/>
              </a:solidFill>
            </a:ln>
            <a:effectLst/>
          </p:spPr>
        </p:sp>
        <p:sp>
          <p:nvSpPr>
            <p:cNvPr id="30" name="Right Arrow 29">
              <a:extLst>
                <a:ext uri="{FF2B5EF4-FFF2-40B4-BE49-F238E27FC236}">
                  <a16:creationId xmlns:a16="http://schemas.microsoft.com/office/drawing/2014/main" id="{C92ED435-DB3C-024B-8B2C-9D4559161C3C}"/>
                </a:ext>
              </a:extLst>
            </p:cNvPr>
            <p:cNvSpPr/>
            <p:nvPr/>
          </p:nvSpPr>
          <p:spPr>
            <a:xfrm>
              <a:off x="5747436" y="3838433"/>
              <a:ext cx="462092" cy="540561"/>
            </a:xfrm>
            <a:prstGeom prst="rightArrow">
              <a:avLst>
                <a:gd name="adj1" fmla="val 60000"/>
                <a:gd name="adj2" fmla="val 50000"/>
              </a:avLst>
            </a:prstGeom>
            <a:solidFill>
              <a:srgbClr val="92D050"/>
            </a:solidFill>
            <a:ln>
              <a:solidFill>
                <a:schemeClr val="accent1"/>
              </a:solidFill>
            </a:ln>
            <a:effectLst/>
          </p:spPr>
        </p:sp>
      </p:grpSp>
      <p:sp>
        <p:nvSpPr>
          <p:cNvPr id="12" name="Footer Placeholder 1">
            <a:extLst>
              <a:ext uri="{FF2B5EF4-FFF2-40B4-BE49-F238E27FC236}">
                <a16:creationId xmlns:a16="http://schemas.microsoft.com/office/drawing/2014/main" id="{499D8AC8-08E5-4163-A710-CF236E642B1A}"/>
              </a:ext>
            </a:extLst>
          </p:cNvPr>
          <p:cNvSpPr txBox="1">
            <a:spLocks/>
          </p:cNvSpPr>
          <p:nvPr/>
        </p:nvSpPr>
        <p:spPr bwMode="auto">
          <a:xfrm>
            <a:off x="1" y="6385335"/>
            <a:ext cx="12037806" cy="3803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ctr" defTabSz="9144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S PGothic" panose="020B0600070205080204" pitchFamily="34" charset="-128"/>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S PGothic"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S PGothic"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9pPr>
          </a:lstStyle>
          <a:p>
            <a:pPr>
              <a:buNone/>
              <a:defRPr/>
            </a:pPr>
            <a:r>
              <a:rPr lang="en-US" sz="1200">
                <a:solidFill>
                  <a:schemeClr val="bg2"/>
                </a:solidFill>
              </a:rPr>
              <a:t>Lane, K. L., Oakes, W. P., Cantwell, E. D., Common, E. A., Royer, D. J., Leko, M. M., Schatschneider, C., Menzies, H. M., Buckman, M. M., &amp; Allen, G. E. (2019). Predictive validity of Student Risk Screening Scale—Internalizing and Externalizing (SRSS-IE) scores in elementary schools</a:t>
            </a:r>
            <a:r>
              <a:rPr lang="en-US" sz="1200" i="1">
                <a:solidFill>
                  <a:schemeClr val="bg2"/>
                </a:solidFill>
              </a:rPr>
              <a:t>. Journal of Emotional and Behavioral Disorders, 27</a:t>
            </a:r>
            <a:r>
              <a:rPr lang="en-US" sz="1200">
                <a:solidFill>
                  <a:schemeClr val="bg2"/>
                </a:solidFill>
              </a:rPr>
              <a:t>(4), 221–234. https://doi.org/10.1177/1063426618795443</a:t>
            </a:r>
            <a:endParaRPr lang="en-US" sz="1050">
              <a:solidFill>
                <a:schemeClr val="bg2"/>
              </a:solidFill>
            </a:endParaRPr>
          </a:p>
        </p:txBody>
      </p:sp>
    </p:spTree>
    <p:extLst>
      <p:ext uri="{BB962C8B-B14F-4D97-AF65-F5344CB8AC3E}">
        <p14:creationId xmlns:p14="http://schemas.microsoft.com/office/powerpoint/2010/main" val="41302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doi</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555396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4289169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a:solidFill>
                  <a:prstClr val="black"/>
                </a:solidFill>
                <a:cs typeface="Times New Roman" pitchFamily="18" charset="0"/>
              </a:rPr>
              <a:t>Middle School Study 1: Behavioral &amp; Academic Characteristics of SRSS Risk Groups</a:t>
            </a:r>
            <a:endParaRPr lang="en-US" sz="360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1647220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30F6-8837-BA4F-A486-9864F9D07F4E}"/>
              </a:ext>
            </a:extLst>
          </p:cNvPr>
          <p:cNvSpPr>
            <a:spLocks noGrp="1"/>
          </p:cNvSpPr>
          <p:nvPr>
            <p:ph type="title"/>
          </p:nvPr>
        </p:nvSpPr>
        <p:spPr>
          <a:xfrm>
            <a:off x="838199" y="365125"/>
            <a:ext cx="11353799" cy="1325563"/>
          </a:xfrm>
        </p:spPr>
        <p:txBody>
          <a:bodyPr anchor="t">
            <a:normAutofit/>
          </a:bodyPr>
          <a:lstStyle/>
          <a:p>
            <a:pPr lvl="0"/>
            <a:r>
              <a:rPr lang="en-US" sz="3600" b="0"/>
              <a:t>SRSS-IE: </a:t>
            </a:r>
            <a:r>
              <a:rPr lang="en-US" sz="3600" b="0" u="sng"/>
              <a:t>Externalizing</a:t>
            </a:r>
            <a:r>
              <a:rPr lang="en-US" sz="3600" b="0"/>
              <a:t> Subscale </a:t>
            </a:r>
            <a:r>
              <a:rPr lang="en-US" sz="3600"/>
              <a:t>Middle school </a:t>
            </a:r>
          </a:p>
        </p:txBody>
      </p:sp>
      <p:graphicFrame>
        <p:nvGraphicFramePr>
          <p:cNvPr id="8" name="Group 48">
            <a:extLst>
              <a:ext uri="{FF2B5EF4-FFF2-40B4-BE49-F238E27FC236}">
                <a16:creationId xmlns:a16="http://schemas.microsoft.com/office/drawing/2014/main" id="{DEDF947F-58E2-6D49-B300-BD7AB64B6374}"/>
              </a:ext>
            </a:extLst>
          </p:cNvPr>
          <p:cNvGraphicFramePr>
            <a:graphicFrameLocks/>
          </p:cNvGraphicFramePr>
          <p:nvPr/>
        </p:nvGraphicFramePr>
        <p:xfrm>
          <a:off x="-1" y="1220246"/>
          <a:ext cx="12192000" cy="484581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1">
                  <a:extLst>
                    <a:ext uri="{9D8B030D-6E8A-4147-A177-3AD203B41FA5}">
                      <a16:colId xmlns:a16="http://schemas.microsoft.com/office/drawing/2014/main" val="20001"/>
                    </a:ext>
                  </a:extLst>
                </a:gridCol>
                <a:gridCol w="2098423">
                  <a:extLst>
                    <a:ext uri="{9D8B030D-6E8A-4147-A177-3AD203B41FA5}">
                      <a16:colId xmlns:a16="http://schemas.microsoft.com/office/drawing/2014/main" val="20002"/>
                    </a:ext>
                  </a:extLst>
                </a:gridCol>
                <a:gridCol w="2737455">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381066">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20282">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21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3.56 (0.47)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1,670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3.07 (0.58)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279</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2.74 (0.61)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84</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6921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0.38 (1.15)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1.37 (2.12)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2.78 (3.03)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93</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7051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4.01 (16.20)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6.67 (8.65)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9.66 (11.65)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025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0.03 (0.24)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(0.63)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normalizeH="0" baseline="0">
                          <a:ln>
                            <a:noFill/>
                          </a:ln>
                          <a:solidFill>
                            <a:schemeClr val="dk1"/>
                          </a:solidFill>
                          <a:effectLst/>
                          <a:latin typeface="+mn-lt"/>
                          <a:ea typeface="+mn-ea"/>
                          <a:cs typeface="+mn-cs"/>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0.75 (2.13)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6897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0.11 (0.89)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0.67 (2.74)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1.56 (3.22)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noFill/>
                          </a:ln>
                          <a:solidFill>
                            <a:schemeClr val="dk1"/>
                          </a:solidFill>
                          <a:effectLst/>
                          <a:latin typeface="+mn-lt"/>
                          <a:ea typeface="+mn-ea"/>
                          <a:cs typeface="+mn-cs"/>
                        </a:rPr>
                        <a:t>93</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graphicFrame>
        <p:nvGraphicFramePr>
          <p:cNvPr id="9" name="Diagram 8">
            <a:extLst>
              <a:ext uri="{FF2B5EF4-FFF2-40B4-BE49-F238E27FC236}">
                <a16:creationId xmlns:a16="http://schemas.microsoft.com/office/drawing/2014/main" id="{AEE3F2DC-5DD9-3842-BCF8-632149F009C4}"/>
              </a:ext>
            </a:extLst>
          </p:cNvPr>
          <p:cNvGraphicFramePr/>
          <p:nvPr>
            <p:extLst>
              <p:ext uri="{D42A27DB-BD31-4B8C-83A1-F6EECF244321}">
                <p14:modId xmlns:p14="http://schemas.microsoft.com/office/powerpoint/2010/main" val="3488774336"/>
              </p:ext>
            </p:extLst>
          </p:nvPr>
        </p:nvGraphicFramePr>
        <p:xfrm>
          <a:off x="1003300" y="1820562"/>
          <a:ext cx="10401299" cy="424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1">
            <a:extLst>
              <a:ext uri="{FF2B5EF4-FFF2-40B4-BE49-F238E27FC236}">
                <a16:creationId xmlns:a16="http://schemas.microsoft.com/office/drawing/2014/main" id="{3D426E51-8CFC-A944-BFBB-92FAB73143AE}"/>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Font typeface="Arial" panose="020B0604020202020204" pitchFamily="34" charset="0"/>
              <a:buNone/>
              <a:defRPr/>
            </a:pPr>
            <a:r>
              <a:rPr lang="en-US" sz="1200">
                <a:solidFill>
                  <a:schemeClr val="bg2"/>
                </a:solidFill>
                <a:latin typeface="+mn-lt"/>
                <a:ea typeface="MS PGothic" panose="020B0600070205080204" pitchFamily="34" charset="-128"/>
              </a:rPr>
              <a:t>Lane, K. L., Oakes, W. P., Cantwell, E. D., Royer, D. J., Leko, M., Schatschneider, C., &amp; Menzies, H. M. (2018). Predictive validity of Student Risk Screening Scale for Internalizing and Externalizing (SRSS-IE) scores in secondary schools. </a:t>
            </a:r>
            <a:r>
              <a:rPr lang="en-US" sz="1200" i="1">
                <a:solidFill>
                  <a:schemeClr val="bg2"/>
                </a:solidFill>
                <a:latin typeface="+mn-lt"/>
                <a:ea typeface="MS PGothic" panose="020B0600070205080204" pitchFamily="34" charset="-128"/>
              </a:rPr>
              <a:t>Journal of Emotional and Behavioral Disorders, 27</a:t>
            </a:r>
            <a:r>
              <a:rPr lang="en-US" sz="1200">
                <a:solidFill>
                  <a:schemeClr val="bg2"/>
                </a:solidFill>
                <a:latin typeface="+mn-lt"/>
                <a:ea typeface="MS PGothic" panose="020B0600070205080204" pitchFamily="34" charset="-128"/>
              </a:rPr>
              <a:t>(2)</a:t>
            </a:r>
            <a:r>
              <a:rPr lang="en-US" sz="1200" i="1">
                <a:solidFill>
                  <a:schemeClr val="bg2"/>
                </a:solidFill>
                <a:latin typeface="+mn-lt"/>
                <a:ea typeface="MS PGothic" panose="020B0600070205080204" pitchFamily="34" charset="-128"/>
              </a:rPr>
              <a:t>,</a:t>
            </a:r>
            <a:r>
              <a:rPr lang="en-US" sz="1200">
                <a:solidFill>
                  <a:schemeClr val="bg2"/>
                </a:solidFill>
                <a:latin typeface="+mn-lt"/>
                <a:ea typeface="MS PGothic" panose="020B0600070205080204" pitchFamily="34" charset="-128"/>
              </a:rPr>
              <a:t> 86-100.</a:t>
            </a:r>
            <a:r>
              <a:rPr lang="en-US" sz="1200" i="1">
                <a:solidFill>
                  <a:schemeClr val="bg2"/>
                </a:solidFill>
                <a:latin typeface="+mn-lt"/>
                <a:ea typeface="MS PGothic" panose="020B0600070205080204" pitchFamily="34" charset="-128"/>
              </a:rPr>
              <a:t> </a:t>
            </a:r>
            <a:r>
              <a:rPr lang="en-US" sz="1200">
                <a:solidFill>
                  <a:schemeClr val="bg2"/>
                </a:solidFill>
                <a:latin typeface="+mn-lt"/>
                <a:ea typeface="MS PGothic" panose="020B0600070205080204" pitchFamily="34" charset="-128"/>
              </a:rPr>
              <a:t>doi:10.1177/1063426617744746</a:t>
            </a:r>
            <a:endParaRPr lang="en-US" sz="1050">
              <a:solidFill>
                <a:schemeClr val="bg2"/>
              </a:solidFill>
              <a:latin typeface="+mn-lt"/>
              <a:ea typeface="MS PGothic" panose="020B0600070205080204" pitchFamily="34" charset="-128"/>
            </a:endParaRPr>
          </a:p>
        </p:txBody>
      </p:sp>
    </p:spTree>
    <p:extLst>
      <p:ext uri="{BB962C8B-B14F-4D97-AF65-F5344CB8AC3E}">
        <p14:creationId xmlns:p14="http://schemas.microsoft.com/office/powerpoint/2010/main" val="138129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93A9-904F-8441-B72E-AA1738E35708}"/>
              </a:ext>
            </a:extLst>
          </p:cNvPr>
          <p:cNvSpPr>
            <a:spLocks noGrp="1"/>
          </p:cNvSpPr>
          <p:nvPr>
            <p:ph type="title"/>
          </p:nvPr>
        </p:nvSpPr>
        <p:spPr/>
        <p:txBody>
          <a:bodyPr anchor="t">
            <a:normAutofit/>
          </a:bodyPr>
          <a:lstStyle/>
          <a:p>
            <a:r>
              <a:rPr lang="en-US" sz="3600" b="0"/>
              <a:t>SRSS-IE: </a:t>
            </a:r>
            <a:r>
              <a:rPr lang="en-US" sz="3600" b="0" u="sng"/>
              <a:t>Internalizing</a:t>
            </a:r>
            <a:r>
              <a:rPr lang="en-US" sz="3600" b="0"/>
              <a:t> Subscale </a:t>
            </a:r>
            <a:r>
              <a:rPr lang="en-US" sz="3600"/>
              <a:t>Middle school </a:t>
            </a:r>
            <a:br>
              <a:rPr lang="en-US" sz="3600"/>
            </a:br>
            <a:endParaRPr lang="en-US" sz="3600"/>
          </a:p>
        </p:txBody>
      </p:sp>
      <p:graphicFrame>
        <p:nvGraphicFramePr>
          <p:cNvPr id="21" name="Group 48">
            <a:extLst>
              <a:ext uri="{FF2B5EF4-FFF2-40B4-BE49-F238E27FC236}">
                <a16:creationId xmlns:a16="http://schemas.microsoft.com/office/drawing/2014/main" id="{81FC598B-4FD7-524B-8DD7-CF849D44C72D}"/>
              </a:ext>
            </a:extLst>
          </p:cNvPr>
          <p:cNvGraphicFramePr>
            <a:graphicFrameLocks/>
          </p:cNvGraphicFramePr>
          <p:nvPr/>
        </p:nvGraphicFramePr>
        <p:xfrm>
          <a:off x="0" y="1199796"/>
          <a:ext cx="12191999" cy="5056632"/>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1">
                  <a:extLst>
                    <a:ext uri="{9D8B030D-6E8A-4147-A177-3AD203B41FA5}">
                      <a16:colId xmlns:a16="http://schemas.microsoft.com/office/drawing/2014/main" val="20001"/>
                    </a:ext>
                  </a:extLst>
                </a:gridCol>
                <a:gridCol w="2332162">
                  <a:extLst>
                    <a:ext uri="{9D8B030D-6E8A-4147-A177-3AD203B41FA5}">
                      <a16:colId xmlns:a16="http://schemas.microsoft.com/office/drawing/2014/main" val="20002"/>
                    </a:ext>
                  </a:extLst>
                </a:gridCol>
                <a:gridCol w="2177143">
                  <a:extLst>
                    <a:ext uri="{9D8B030D-6E8A-4147-A177-3AD203B41FA5}">
                      <a16:colId xmlns:a16="http://schemas.microsoft.com/office/drawing/2014/main" val="20003"/>
                    </a:ext>
                  </a:extLst>
                </a:gridCol>
                <a:gridCol w="2394857">
                  <a:extLst>
                    <a:ext uri="{9D8B030D-6E8A-4147-A177-3AD203B41FA5}">
                      <a16:colId xmlns:a16="http://schemas.microsoft.com/office/drawing/2014/main" val="20004"/>
                    </a:ext>
                  </a:extLst>
                </a:gridCol>
              </a:tblGrid>
              <a:tr h="37354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8341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78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3.51 (0.51)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1,642</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3.33 (0.55)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167</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3.16 (0.64)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224</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&gt; M &gt; H</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678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0.52 (1.42)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0.86 (1.85)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1.22 (2.06)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9834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4.32 (16.39)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4.85 (6.92)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6.77 (9.56)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678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 </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0.06 (0.40)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(1.24)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0.19 (0.75)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N.S.</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6808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0.18 (1.10)</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0.67 (3.59)</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0.45 (1.47)</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a:ln>
                            <a:noFill/>
                          </a:ln>
                          <a:solidFill>
                            <a:schemeClr val="dk1"/>
                          </a:solidFill>
                          <a:effectLst/>
                          <a:latin typeface="+mn-lt"/>
                          <a:ea typeface="+mn-ea"/>
                          <a:cs typeface="+mn-cs"/>
                        </a:rPr>
                        <a:t>M = H</a:t>
                      </a:r>
                      <a:endParaRPr kumimoji="0" lang="en-US" sz="2000" b="0" i="0" u="none" strike="noStrike" kern="1200" cap="none" normalizeH="0" baseline="0">
                        <a:ln>
                          <a:noFill/>
                        </a:ln>
                        <a:solidFill>
                          <a:schemeClr val="dk1"/>
                        </a:solidFill>
                        <a:effectLst/>
                        <a:latin typeface="+mn-lt"/>
                        <a:ea typeface="+mn-ea"/>
                        <a:cs typeface="+mn-cs"/>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grpSp>
        <p:nvGrpSpPr>
          <p:cNvPr id="22" name="Group 21">
            <a:extLst>
              <a:ext uri="{FF2B5EF4-FFF2-40B4-BE49-F238E27FC236}">
                <a16:creationId xmlns:a16="http://schemas.microsoft.com/office/drawing/2014/main" id="{1BD43EC5-4F0A-E74A-9539-AD568F4B566B}"/>
              </a:ext>
            </a:extLst>
          </p:cNvPr>
          <p:cNvGrpSpPr/>
          <p:nvPr/>
        </p:nvGrpSpPr>
        <p:grpSpPr>
          <a:xfrm>
            <a:off x="1287131" y="2479797"/>
            <a:ext cx="9617735" cy="2367972"/>
            <a:chOff x="533400" y="3429000"/>
            <a:chExt cx="8047083" cy="1920846"/>
          </a:xfrm>
          <a:solidFill>
            <a:srgbClr val="B44657"/>
          </a:solidFill>
        </p:grpSpPr>
        <p:sp>
          <p:nvSpPr>
            <p:cNvPr id="36" name="Rounded Rectangle 35">
              <a:extLst>
                <a:ext uri="{FF2B5EF4-FFF2-40B4-BE49-F238E27FC236}">
                  <a16:creationId xmlns:a16="http://schemas.microsoft.com/office/drawing/2014/main" id="{FB73A517-602D-7C43-9481-468937BA825A}"/>
                </a:ext>
              </a:extLst>
            </p:cNvPr>
            <p:cNvSpPr/>
            <p:nvPr/>
          </p:nvSpPr>
          <p:spPr>
            <a:xfrm>
              <a:off x="533400" y="3429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Fall Internalizing</a:t>
              </a:r>
            </a:p>
          </p:txBody>
        </p:sp>
        <p:sp>
          <p:nvSpPr>
            <p:cNvPr id="34" name="Rounded Rectangle 33">
              <a:extLst>
                <a:ext uri="{FF2B5EF4-FFF2-40B4-BE49-F238E27FC236}">
                  <a16:creationId xmlns:a16="http://schemas.microsoft.com/office/drawing/2014/main" id="{C7082FC3-2417-874A-B261-C896DAB23E5F}"/>
                </a:ext>
              </a:extLst>
            </p:cNvPr>
            <p:cNvSpPr/>
            <p:nvPr/>
          </p:nvSpPr>
          <p:spPr>
            <a:xfrm>
              <a:off x="3558357" y="3429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Winter Internalizing</a:t>
              </a:r>
            </a:p>
          </p:txBody>
        </p:sp>
        <p:sp>
          <p:nvSpPr>
            <p:cNvPr id="32" name="Rounded Rectangle 31">
              <a:extLst>
                <a:ext uri="{FF2B5EF4-FFF2-40B4-BE49-F238E27FC236}">
                  <a16:creationId xmlns:a16="http://schemas.microsoft.com/office/drawing/2014/main" id="{EC52D2C3-FF19-2341-8E4C-78A5F46BCBCF}"/>
                </a:ext>
              </a:extLst>
            </p:cNvPr>
            <p:cNvSpPr/>
            <p:nvPr/>
          </p:nvSpPr>
          <p:spPr>
            <a:xfrm>
              <a:off x="6400800" y="3429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Spring</a:t>
              </a:r>
            </a:p>
            <a:p>
              <a:pPr lvl="0" algn="ctr" eaLnBrk="0" fontAlgn="base" hangingPunct="0">
                <a:spcBef>
                  <a:spcPct val="0"/>
                </a:spcBef>
                <a:spcAft>
                  <a:spcPct val="0"/>
                </a:spcAft>
                <a:defRPr/>
              </a:pPr>
              <a:r>
                <a:rPr lang="en-US" kern="0">
                  <a:solidFill>
                    <a:prstClr val="white"/>
                  </a:solidFill>
                </a:rPr>
                <a:t>GPA</a:t>
              </a:r>
            </a:p>
            <a:p>
              <a:pPr lvl="0" algn="ctr" eaLnBrk="0" fontAlgn="base" hangingPunct="0">
                <a:spcBef>
                  <a:spcPct val="0"/>
                </a:spcBef>
                <a:spcAft>
                  <a:spcPct val="0"/>
                </a:spcAft>
                <a:defRPr/>
              </a:pPr>
              <a:r>
                <a:rPr lang="en-US" kern="0">
                  <a:solidFill>
                    <a:prstClr val="white"/>
                  </a:solidFill>
                </a:rPr>
                <a:t>Course Failures*</a:t>
              </a:r>
            </a:p>
            <a:p>
              <a:pPr lvl="0" algn="ctr" eaLnBrk="0" fontAlgn="base" hangingPunct="0">
                <a:spcBef>
                  <a:spcPct val="0"/>
                </a:spcBef>
                <a:spcAft>
                  <a:spcPct val="0"/>
                </a:spcAft>
                <a:defRPr/>
              </a:pPr>
              <a:r>
                <a:rPr lang="en-US" kern="0">
                  <a:solidFill>
                    <a:prstClr val="white"/>
                  </a:solidFill>
                </a:rPr>
                <a:t>Nurse Visit*</a:t>
              </a:r>
            </a:p>
            <a:p>
              <a:pPr lvl="0" algn="ctr" eaLnBrk="0" fontAlgn="base" hangingPunct="0">
                <a:spcBef>
                  <a:spcPct val="0"/>
                </a:spcBef>
                <a:spcAft>
                  <a:spcPct val="0"/>
                </a:spcAft>
                <a:defRPr/>
              </a:pPr>
              <a:r>
                <a:rPr lang="en-US" kern="0">
                  <a:solidFill>
                    <a:prstClr val="white"/>
                  </a:solidFill>
                </a:rPr>
                <a:t>Suspensions*</a:t>
              </a:r>
            </a:p>
          </p:txBody>
        </p:sp>
        <p:sp>
          <p:nvSpPr>
            <p:cNvPr id="30" name="Right Arrow 29">
              <a:extLst>
                <a:ext uri="{FF2B5EF4-FFF2-40B4-BE49-F238E27FC236}">
                  <a16:creationId xmlns:a16="http://schemas.microsoft.com/office/drawing/2014/main" id="{BAA38FDB-CAF6-1945-A478-5D5A32A3FC69}"/>
                </a:ext>
              </a:extLst>
            </p:cNvPr>
            <p:cNvSpPr/>
            <p:nvPr/>
          </p:nvSpPr>
          <p:spPr>
            <a:xfrm>
              <a:off x="2857491" y="4119142"/>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sp>
          <p:nvSpPr>
            <p:cNvPr id="28" name="Right Arrow 27">
              <a:extLst>
                <a:ext uri="{FF2B5EF4-FFF2-40B4-BE49-F238E27FC236}">
                  <a16:creationId xmlns:a16="http://schemas.microsoft.com/office/drawing/2014/main" id="{DF76564C-A6A1-5A4D-820B-0DD51E2AAD85}"/>
                </a:ext>
              </a:extLst>
            </p:cNvPr>
            <p:cNvSpPr/>
            <p:nvPr/>
          </p:nvSpPr>
          <p:spPr>
            <a:xfrm>
              <a:off x="5863448" y="4119142"/>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grpSp>
      <p:sp>
        <p:nvSpPr>
          <p:cNvPr id="39" name="Rectangle 1">
            <a:extLst>
              <a:ext uri="{FF2B5EF4-FFF2-40B4-BE49-F238E27FC236}">
                <a16:creationId xmlns:a16="http://schemas.microsoft.com/office/drawing/2014/main" id="{97A0E7E5-9623-4C4D-ABCF-2108A85D7690}"/>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sz="1200">
                <a:solidFill>
                  <a:schemeClr val="bg2"/>
                </a:solidFill>
                <a:ea typeface="MS PGothic" panose="020B0600070205080204" pitchFamily="34" charset="-128"/>
              </a:rPr>
              <a:t>Lane, K. L., Oakes, W. P., Cantwell, E. D., Royer, D. J., Leko, M., Schatschneider, C., &amp; Menzies, H. M. (2018). Predictive validity of Student Risk Screening Scale for Internalizing and Externalizing (SRSS-IE) scores in secondary schools. </a:t>
            </a:r>
            <a:r>
              <a:rPr lang="en-US" sz="1200" i="1">
                <a:solidFill>
                  <a:schemeClr val="bg2"/>
                </a:solidFill>
                <a:ea typeface="MS PGothic" panose="020B0600070205080204" pitchFamily="34" charset="-128"/>
              </a:rPr>
              <a:t>Journal of Emotional and Behavioral Disorders, 27</a:t>
            </a:r>
            <a:r>
              <a:rPr lang="en-US" sz="1200">
                <a:solidFill>
                  <a:schemeClr val="bg2"/>
                </a:solidFill>
                <a:ea typeface="MS PGothic" panose="020B0600070205080204" pitchFamily="34" charset="-128"/>
              </a:rPr>
              <a:t>(2)</a:t>
            </a:r>
            <a:r>
              <a:rPr lang="en-US" sz="1200" i="1">
                <a:solidFill>
                  <a:schemeClr val="bg2"/>
                </a:solidFill>
                <a:ea typeface="MS PGothic" panose="020B0600070205080204" pitchFamily="34" charset="-128"/>
              </a:rPr>
              <a:t>,</a:t>
            </a:r>
            <a:r>
              <a:rPr lang="en-US" sz="1200">
                <a:solidFill>
                  <a:schemeClr val="bg2"/>
                </a:solidFill>
                <a:ea typeface="MS PGothic" panose="020B0600070205080204" pitchFamily="34" charset="-128"/>
              </a:rPr>
              <a:t> 86-100.</a:t>
            </a:r>
            <a:r>
              <a:rPr lang="en-US" sz="1200" i="1">
                <a:solidFill>
                  <a:schemeClr val="bg2"/>
                </a:solidFill>
                <a:ea typeface="MS PGothic" panose="020B0600070205080204" pitchFamily="34" charset="-128"/>
              </a:rPr>
              <a:t> </a:t>
            </a:r>
            <a:r>
              <a:rPr lang="en-US" sz="1200">
                <a:solidFill>
                  <a:schemeClr val="bg2"/>
                </a:solidFill>
                <a:ea typeface="MS PGothic" panose="020B0600070205080204" pitchFamily="34" charset="-128"/>
              </a:rPr>
              <a:t>doi:10.1177/1063426617744746</a:t>
            </a:r>
            <a:endParaRPr lang="en-US" sz="1050">
              <a:solidFill>
                <a:schemeClr val="bg2"/>
              </a:solidFill>
              <a:ea typeface="MS PGothic" panose="020B0600070205080204" pitchFamily="34" charset="-128"/>
            </a:endParaRPr>
          </a:p>
        </p:txBody>
      </p:sp>
    </p:spTree>
    <p:extLst>
      <p:ext uri="{BB962C8B-B14F-4D97-AF65-F5344CB8AC3E}">
        <p14:creationId xmlns:p14="http://schemas.microsoft.com/office/powerpoint/2010/main" val="320234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a:t>Screening Data: High School Yrs1-3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5526616"/>
              </p:ext>
            </p:extLst>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a:effectLst/>
                        </a:rPr>
                        <a:t>Fall- 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Fall- 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10.36%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91.29%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1.58%</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a:effectLst/>
                        </a:rPr>
                        <a:t>WTR-SRSSIE-I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F8D3-A805-0B42-BF5C-1EAF027067DD}"/>
              </a:ext>
            </a:extLst>
          </p:cNvPr>
          <p:cNvSpPr>
            <a:spLocks noGrp="1"/>
          </p:cNvSpPr>
          <p:nvPr>
            <p:ph type="title"/>
          </p:nvPr>
        </p:nvSpPr>
        <p:spPr/>
        <p:txBody>
          <a:bodyPr anchor="t">
            <a:normAutofit fontScale="90000"/>
          </a:bodyPr>
          <a:lstStyle/>
          <a:p>
            <a:r>
              <a:rPr lang="en-US" b="0"/>
              <a:t>SRSS-IE: </a:t>
            </a:r>
            <a:r>
              <a:rPr lang="en-US" b="0" u="sng"/>
              <a:t>Externalizing</a:t>
            </a:r>
            <a:r>
              <a:rPr lang="en-US" b="0"/>
              <a:t> Subscale </a:t>
            </a:r>
            <a:r>
              <a:rPr lang="en-US"/>
              <a:t>High school </a:t>
            </a:r>
            <a:br>
              <a:rPr lang="en-US"/>
            </a:br>
            <a:endParaRPr lang="en-US"/>
          </a:p>
        </p:txBody>
      </p:sp>
      <p:graphicFrame>
        <p:nvGraphicFramePr>
          <p:cNvPr id="7" name="Group 48">
            <a:extLst>
              <a:ext uri="{FF2B5EF4-FFF2-40B4-BE49-F238E27FC236}">
                <a16:creationId xmlns:a16="http://schemas.microsoft.com/office/drawing/2014/main" id="{69F51485-AE29-F640-A3EF-EB7FFE522E85}"/>
              </a:ext>
            </a:extLst>
          </p:cNvPr>
          <p:cNvGraphicFramePr>
            <a:graphicFrameLocks/>
          </p:cNvGraphicFramePr>
          <p:nvPr/>
        </p:nvGraphicFramePr>
        <p:xfrm>
          <a:off x="0" y="1323753"/>
          <a:ext cx="121919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1">
                  <a:extLst>
                    <a:ext uri="{9D8B030D-6E8A-4147-A177-3AD203B41FA5}">
                      <a16:colId xmlns:a16="http://schemas.microsoft.com/office/drawing/2014/main" val="20001"/>
                    </a:ext>
                  </a:extLst>
                </a:gridCol>
                <a:gridCol w="2098423">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2,363</a:t>
                      </a:r>
                      <a:endParaRPr kumimoji="0" lang="en-US" sz="2000" b="0" i="1" u="none" strike="noStrike" cap="none" normalizeH="0" baseline="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212</a:t>
                      </a:r>
                      <a:endParaRPr kumimoji="0" lang="en-US" sz="2000" b="0" i="1" u="none" strike="noStrike" cap="none" normalizeH="0" baseline="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59</a:t>
                      </a:r>
                      <a:endParaRPr kumimoji="0" lang="en-US" sz="2000" b="0" i="1" u="none" strike="noStrike" cap="none" normalizeH="0" baseline="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3.07 (0.79)</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2.08 (0.81)</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1.96 (0.89)</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&gt;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1.16 (2.07)</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3.45 (3.18)</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3.08 (2.84)</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1.34 (3.19)</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4.00 (5.62)</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5.85 (7.66)</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0.07 (0.44)</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0.67 (1.48)</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1.03 (1.86)</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aphicFrame>
        <p:nvGraphicFramePr>
          <p:cNvPr id="8" name="Diagram 7">
            <a:extLst>
              <a:ext uri="{FF2B5EF4-FFF2-40B4-BE49-F238E27FC236}">
                <a16:creationId xmlns:a16="http://schemas.microsoft.com/office/drawing/2014/main" id="{9DBD1C30-C3F1-294B-A467-755468858991}"/>
              </a:ext>
            </a:extLst>
          </p:cNvPr>
          <p:cNvGraphicFramePr/>
          <p:nvPr>
            <p:extLst>
              <p:ext uri="{D42A27DB-BD31-4B8C-83A1-F6EECF244321}">
                <p14:modId xmlns:p14="http://schemas.microsoft.com/office/powerpoint/2010/main" val="3657140307"/>
              </p:ext>
            </p:extLst>
          </p:nvPr>
        </p:nvGraphicFramePr>
        <p:xfrm>
          <a:off x="1047749" y="1767439"/>
          <a:ext cx="10096500" cy="2539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B2DA0AB9-AAE0-7540-B524-342D104FCECB}"/>
              </a:ext>
            </a:extLst>
          </p:cNvPr>
          <p:cNvSpPr/>
          <p:nvPr/>
        </p:nvSpPr>
        <p:spPr>
          <a:xfrm>
            <a:off x="4571999" y="4612028"/>
            <a:ext cx="3048000" cy="914400"/>
          </a:xfrm>
          <a:prstGeom prst="rect">
            <a:avLst/>
          </a:prstGeom>
          <a:solidFill>
            <a:srgbClr val="5B9BD5"/>
          </a:solidFill>
          <a:ln w="12700" cap="flat" cmpd="sng" algn="ctr">
            <a:solidFill>
              <a:schemeClr val="tx2"/>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M = H</a:t>
            </a:r>
          </a:p>
        </p:txBody>
      </p:sp>
      <p:sp>
        <p:nvSpPr>
          <p:cNvPr id="11" name="Rectangle 1">
            <a:extLst>
              <a:ext uri="{FF2B5EF4-FFF2-40B4-BE49-F238E27FC236}">
                <a16:creationId xmlns:a16="http://schemas.microsoft.com/office/drawing/2014/main" id="{26E8F5BB-74EA-E74B-9B60-AEAAFC39EED2}"/>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sz="1200">
                <a:solidFill>
                  <a:schemeClr val="bg2"/>
                </a:solidFill>
                <a:ea typeface="MS PGothic" panose="020B0600070205080204" pitchFamily="34" charset="-128"/>
              </a:rPr>
              <a:t>Lane, K. L., Oakes, W. P., Cantwell, E. D., Royer, D. J., Leko, M., Schatschneider, C., &amp; Menzies, H. M. (2018). Predictive validity of Student Risk Screening Scale for Internalizing and Externalizing (SRSS-IE) scores in secondary schools. </a:t>
            </a:r>
            <a:r>
              <a:rPr lang="en-US" sz="1200" i="1">
                <a:solidFill>
                  <a:schemeClr val="bg2"/>
                </a:solidFill>
                <a:ea typeface="MS PGothic" panose="020B0600070205080204" pitchFamily="34" charset="-128"/>
              </a:rPr>
              <a:t>Journal of Emotional and Behavioral Disorders, 27</a:t>
            </a:r>
            <a:r>
              <a:rPr lang="en-US" sz="1200">
                <a:solidFill>
                  <a:schemeClr val="bg2"/>
                </a:solidFill>
                <a:ea typeface="MS PGothic" panose="020B0600070205080204" pitchFamily="34" charset="-128"/>
              </a:rPr>
              <a:t>(2)</a:t>
            </a:r>
            <a:r>
              <a:rPr lang="en-US" sz="1200" i="1">
                <a:solidFill>
                  <a:schemeClr val="bg2"/>
                </a:solidFill>
                <a:ea typeface="MS PGothic" panose="020B0600070205080204" pitchFamily="34" charset="-128"/>
              </a:rPr>
              <a:t>,</a:t>
            </a:r>
            <a:r>
              <a:rPr lang="en-US" sz="1200">
                <a:solidFill>
                  <a:schemeClr val="bg2"/>
                </a:solidFill>
                <a:ea typeface="MS PGothic" panose="020B0600070205080204" pitchFamily="34" charset="-128"/>
              </a:rPr>
              <a:t> 86-100.</a:t>
            </a:r>
            <a:r>
              <a:rPr lang="en-US" sz="1200" i="1">
                <a:solidFill>
                  <a:schemeClr val="bg2"/>
                </a:solidFill>
                <a:ea typeface="MS PGothic" panose="020B0600070205080204" pitchFamily="34" charset="-128"/>
              </a:rPr>
              <a:t> </a:t>
            </a:r>
            <a:r>
              <a:rPr lang="en-US" sz="1200">
                <a:solidFill>
                  <a:schemeClr val="bg2"/>
                </a:solidFill>
                <a:ea typeface="MS PGothic" panose="020B0600070205080204" pitchFamily="34" charset="-128"/>
              </a:rPr>
              <a:t>doi:10.1177/1063426617744746</a:t>
            </a:r>
            <a:endParaRPr lang="en-US" sz="1050">
              <a:solidFill>
                <a:schemeClr val="bg2"/>
              </a:solidFill>
              <a:ea typeface="MS PGothic" panose="020B0600070205080204" pitchFamily="34" charset="-128"/>
            </a:endParaRPr>
          </a:p>
        </p:txBody>
      </p:sp>
    </p:spTree>
    <p:extLst>
      <p:ext uri="{BB962C8B-B14F-4D97-AF65-F5344CB8AC3E}">
        <p14:creationId xmlns:p14="http://schemas.microsoft.com/office/powerpoint/2010/main" val="173981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E15C-D642-DB40-B2BC-3F6765E11385}"/>
              </a:ext>
            </a:extLst>
          </p:cNvPr>
          <p:cNvSpPr>
            <a:spLocks noGrp="1"/>
          </p:cNvSpPr>
          <p:nvPr>
            <p:ph type="title"/>
          </p:nvPr>
        </p:nvSpPr>
        <p:spPr/>
        <p:txBody>
          <a:bodyPr anchor="t">
            <a:normAutofit fontScale="90000"/>
          </a:bodyPr>
          <a:lstStyle/>
          <a:p>
            <a:r>
              <a:rPr lang="en-US" b="0"/>
              <a:t>SRSS-IE: </a:t>
            </a:r>
            <a:r>
              <a:rPr lang="en-US" b="0" u="sng"/>
              <a:t>Internalizing</a:t>
            </a:r>
            <a:r>
              <a:rPr lang="en-US" b="0"/>
              <a:t> Subscale  </a:t>
            </a:r>
            <a:r>
              <a:rPr lang="en-US"/>
              <a:t>High school </a:t>
            </a:r>
            <a:br>
              <a:rPr lang="en-US"/>
            </a:br>
            <a:endParaRPr lang="en-US"/>
          </a:p>
        </p:txBody>
      </p:sp>
      <p:graphicFrame>
        <p:nvGraphicFramePr>
          <p:cNvPr id="22" name="Group 48">
            <a:extLst>
              <a:ext uri="{FF2B5EF4-FFF2-40B4-BE49-F238E27FC236}">
                <a16:creationId xmlns:a16="http://schemas.microsoft.com/office/drawing/2014/main" id="{A0BE50BE-745A-7641-8176-7BD28A5B4F78}"/>
              </a:ext>
            </a:extLst>
          </p:cNvPr>
          <p:cNvGraphicFramePr>
            <a:graphicFrameLocks/>
          </p:cNvGraphicFramePr>
          <p:nvPr/>
        </p:nvGraphicFramePr>
        <p:xfrm>
          <a:off x="0" y="1253895"/>
          <a:ext cx="12192000"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2">
                  <a:extLst>
                    <a:ext uri="{9D8B030D-6E8A-4147-A177-3AD203B41FA5}">
                      <a16:colId xmlns:a16="http://schemas.microsoft.com/office/drawing/2014/main" val="20001"/>
                    </a:ext>
                  </a:extLst>
                </a:gridCol>
                <a:gridCol w="2098423">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a:t>
                      </a:r>
                      <a:r>
                        <a:rPr lang="en-US" sz="2000" b="0" i="0" u="none" strike="noStrike" kern="1200" baseline="0">
                          <a:solidFill>
                            <a:schemeClr val="dk1"/>
                          </a:solidFill>
                          <a:latin typeface="+mn-lt"/>
                          <a:ea typeface="+mn-ea"/>
                          <a:cs typeface="+mn-cs"/>
                        </a:rPr>
                        <a:t>2,379</a:t>
                      </a:r>
                      <a:endParaRPr kumimoji="0" lang="en-US" sz="2000" b="0" i="1" u="none" strike="noStrike" cap="none" normalizeH="0" baseline="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123</a:t>
                      </a: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132</a:t>
                      </a: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3.04 (0.82)</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2.44 (0.83)</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2.27 (0.98)</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&gt;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1.25 (2.17)</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2.59 (2.66)</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2.83 (3.21)</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1.43 (3.33)</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3.54 (6.05)</a:t>
                      </a:r>
                      <a:endParaRPr kumimoji="0" lang="en-US" sz="2000" u="none" strike="noStrike" kern="1200" cap="none" normalizeH="0" baseline="0">
                        <a:ln>
                          <a:noFill/>
                        </a:ln>
                        <a:solidFill>
                          <a:schemeClr val="dk1"/>
                        </a:solidFill>
                        <a:effectLst/>
                        <a:latin typeface="+mn-lt"/>
                        <a:ea typeface="+mn-ea"/>
                        <a:cs typeface="+mn-cs"/>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4.04 (5.80)</a:t>
                      </a:r>
                      <a:endParaRPr kumimoji="0" lang="en-US" sz="2000" u="none" strike="noStrike" kern="1200" cap="none" normalizeH="0" baseline="0">
                        <a:ln>
                          <a:noFill/>
                        </a:ln>
                        <a:solidFill>
                          <a:schemeClr val="dk1"/>
                        </a:solidFill>
                        <a:effectLst/>
                        <a:latin typeface="+mn-lt"/>
                        <a:ea typeface="+mn-ea"/>
                        <a:cs typeface="+mn-cs"/>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0.11 (0.57)</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0.41 (1.36)</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0.42 (1.28)</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pSp>
        <p:nvGrpSpPr>
          <p:cNvPr id="23" name="Group 22">
            <a:extLst>
              <a:ext uri="{FF2B5EF4-FFF2-40B4-BE49-F238E27FC236}">
                <a16:creationId xmlns:a16="http://schemas.microsoft.com/office/drawing/2014/main" id="{5A8F2EF2-7F63-D546-AD92-453FF6A64E6B}"/>
              </a:ext>
            </a:extLst>
          </p:cNvPr>
          <p:cNvGrpSpPr/>
          <p:nvPr/>
        </p:nvGrpSpPr>
        <p:grpSpPr>
          <a:xfrm>
            <a:off x="1782718" y="1843089"/>
            <a:ext cx="8593182" cy="3484899"/>
            <a:chOff x="609600" y="3048000"/>
            <a:chExt cx="7894683" cy="3047308"/>
          </a:xfrm>
          <a:solidFill>
            <a:srgbClr val="B44657"/>
          </a:solidFill>
        </p:grpSpPr>
        <p:sp>
          <p:nvSpPr>
            <p:cNvPr id="38" name="Rounded Rectangle 37">
              <a:extLst>
                <a:ext uri="{FF2B5EF4-FFF2-40B4-BE49-F238E27FC236}">
                  <a16:creationId xmlns:a16="http://schemas.microsoft.com/office/drawing/2014/main" id="{B70E40E6-E71D-5B42-BF52-8ECE844100E7}"/>
                </a:ext>
              </a:extLst>
            </p:cNvPr>
            <p:cNvSpPr/>
            <p:nvPr/>
          </p:nvSpPr>
          <p:spPr>
            <a:xfrm>
              <a:off x="609600" y="3048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Fall Internalizing</a:t>
              </a:r>
            </a:p>
          </p:txBody>
        </p:sp>
        <p:sp>
          <p:nvSpPr>
            <p:cNvPr id="36" name="Rounded Rectangle 35">
              <a:extLst>
                <a:ext uri="{FF2B5EF4-FFF2-40B4-BE49-F238E27FC236}">
                  <a16:creationId xmlns:a16="http://schemas.microsoft.com/office/drawing/2014/main" id="{558789A4-7B1E-D244-B68B-FFD96889033D}"/>
                </a:ext>
              </a:extLst>
            </p:cNvPr>
            <p:cNvSpPr/>
            <p:nvPr/>
          </p:nvSpPr>
          <p:spPr>
            <a:xfrm>
              <a:off x="3482158" y="3092032"/>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Winter Internalizing</a:t>
              </a:r>
            </a:p>
          </p:txBody>
        </p:sp>
        <p:sp>
          <p:nvSpPr>
            <p:cNvPr id="34" name="Rounded Rectangle 33">
              <a:extLst>
                <a:ext uri="{FF2B5EF4-FFF2-40B4-BE49-F238E27FC236}">
                  <a16:creationId xmlns:a16="http://schemas.microsoft.com/office/drawing/2014/main" id="{9435136B-BF7D-734F-BD67-4A8AA2F9A61E}"/>
                </a:ext>
              </a:extLst>
            </p:cNvPr>
            <p:cNvSpPr/>
            <p:nvPr/>
          </p:nvSpPr>
          <p:spPr>
            <a:xfrm>
              <a:off x="6324600" y="3109441"/>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Spring</a:t>
              </a:r>
            </a:p>
            <a:p>
              <a:pPr lvl="0" algn="ctr" eaLnBrk="0" fontAlgn="base" hangingPunct="0">
                <a:spcBef>
                  <a:spcPct val="0"/>
                </a:spcBef>
                <a:spcAft>
                  <a:spcPct val="0"/>
                </a:spcAft>
                <a:defRPr/>
              </a:pPr>
              <a:r>
                <a:rPr lang="en-US" kern="0">
                  <a:solidFill>
                    <a:prstClr val="white"/>
                  </a:solidFill>
                </a:rPr>
                <a:t>GPA</a:t>
              </a:r>
            </a:p>
            <a:p>
              <a:pPr lvl="0" algn="ctr" eaLnBrk="0" fontAlgn="base" hangingPunct="0">
                <a:spcBef>
                  <a:spcPct val="0"/>
                </a:spcBef>
                <a:spcAft>
                  <a:spcPct val="0"/>
                </a:spcAft>
                <a:defRPr/>
              </a:pPr>
              <a:r>
                <a:rPr lang="en-US" kern="0">
                  <a:solidFill>
                    <a:prstClr val="white"/>
                  </a:solidFill>
                </a:rPr>
                <a:t>Course Failures</a:t>
              </a:r>
            </a:p>
            <a:p>
              <a:pPr lvl="0" algn="ctr" eaLnBrk="0" fontAlgn="base" hangingPunct="0">
                <a:spcBef>
                  <a:spcPct val="0"/>
                </a:spcBef>
                <a:spcAft>
                  <a:spcPct val="0"/>
                </a:spcAft>
                <a:defRPr/>
              </a:pPr>
              <a:r>
                <a:rPr lang="en-US" kern="0">
                  <a:solidFill>
                    <a:prstClr val="white"/>
                  </a:solidFill>
                </a:rPr>
                <a:t>Nurse Visit</a:t>
              </a:r>
            </a:p>
            <a:p>
              <a:pPr lvl="0" algn="ctr" eaLnBrk="0" fontAlgn="base" hangingPunct="0">
                <a:spcBef>
                  <a:spcPct val="0"/>
                </a:spcBef>
                <a:spcAft>
                  <a:spcPct val="0"/>
                </a:spcAft>
                <a:defRPr/>
              </a:pPr>
              <a:r>
                <a:rPr lang="en-US" kern="0">
                  <a:solidFill>
                    <a:prstClr val="white"/>
                  </a:solidFill>
                </a:rPr>
                <a:t>ODR</a:t>
              </a:r>
            </a:p>
            <a:p>
              <a:pPr lvl="0" algn="ctr" eaLnBrk="0" fontAlgn="base" hangingPunct="0">
                <a:spcBef>
                  <a:spcPct val="0"/>
                </a:spcBef>
                <a:spcAft>
                  <a:spcPct val="0"/>
                </a:spcAft>
                <a:defRPr/>
              </a:pPr>
              <a:r>
                <a:rPr lang="en-US" kern="0">
                  <a:solidFill>
                    <a:prstClr val="white"/>
                  </a:solidFill>
                </a:rPr>
                <a:t>Suspensions</a:t>
              </a:r>
            </a:p>
          </p:txBody>
        </p:sp>
        <p:sp>
          <p:nvSpPr>
            <p:cNvPr id="27" name="Rectangle 26">
              <a:extLst>
                <a:ext uri="{FF2B5EF4-FFF2-40B4-BE49-F238E27FC236}">
                  <a16:creationId xmlns:a16="http://schemas.microsoft.com/office/drawing/2014/main" id="{B8DDB1E2-53C1-AC48-9254-370F6288B484}"/>
                </a:ext>
              </a:extLst>
            </p:cNvPr>
            <p:cNvSpPr/>
            <p:nvPr/>
          </p:nvSpPr>
          <p:spPr>
            <a:xfrm>
              <a:off x="3047999" y="5180908"/>
              <a:ext cx="3048000" cy="914400"/>
            </a:xfrm>
            <a:prstGeom prst="rect">
              <a:avLst/>
            </a:prstGeom>
            <a:solidFill>
              <a:srgbClr val="92D050"/>
            </a:solidFill>
            <a:ln w="19050" cap="flat" cmpd="sng" algn="ctr">
              <a:solidFill>
                <a:schemeClr val="accent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M = H</a:t>
              </a:r>
            </a:p>
          </p:txBody>
        </p:sp>
        <p:sp>
          <p:nvSpPr>
            <p:cNvPr id="32" name="Right Arrow 31">
              <a:extLst>
                <a:ext uri="{FF2B5EF4-FFF2-40B4-BE49-F238E27FC236}">
                  <a16:creationId xmlns:a16="http://schemas.microsoft.com/office/drawing/2014/main" id="{85F3AB12-51E3-3D42-965F-50C7D9C25DEB}"/>
                </a:ext>
              </a:extLst>
            </p:cNvPr>
            <p:cNvSpPr/>
            <p:nvPr/>
          </p:nvSpPr>
          <p:spPr>
            <a:xfrm>
              <a:off x="2900064" y="3838434"/>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sp>
          <p:nvSpPr>
            <p:cNvPr id="30" name="Right Arrow 29">
              <a:extLst>
                <a:ext uri="{FF2B5EF4-FFF2-40B4-BE49-F238E27FC236}">
                  <a16:creationId xmlns:a16="http://schemas.microsoft.com/office/drawing/2014/main" id="{0F48D69D-7667-E243-A9E9-E356ACFC3964}"/>
                </a:ext>
              </a:extLst>
            </p:cNvPr>
            <p:cNvSpPr/>
            <p:nvPr/>
          </p:nvSpPr>
          <p:spPr>
            <a:xfrm>
              <a:off x="5774098" y="3799583"/>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grpSp>
      <p:sp>
        <p:nvSpPr>
          <p:cNvPr id="41" name="Rectangle 1">
            <a:extLst>
              <a:ext uri="{FF2B5EF4-FFF2-40B4-BE49-F238E27FC236}">
                <a16:creationId xmlns:a16="http://schemas.microsoft.com/office/drawing/2014/main" id="{3069A75A-8D22-7C48-83DC-B3DB21A5C586}"/>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sz="1200">
                <a:solidFill>
                  <a:schemeClr val="bg2"/>
                </a:solidFill>
                <a:ea typeface="MS PGothic" panose="020B0600070205080204" pitchFamily="34" charset="-128"/>
              </a:rPr>
              <a:t>Lane, K. L., Oakes, W. P., Cantwell, E. D., Royer, D. J., Leko, M., Schatschneider, C., &amp; Menzies, H. M. (2018). Predictive validity of Student Risk Screening Scale for Internalizing and Externalizing (SRSS-IE) scores in secondary schools. </a:t>
            </a:r>
            <a:r>
              <a:rPr lang="en-US" sz="1200" i="1">
                <a:solidFill>
                  <a:schemeClr val="bg2"/>
                </a:solidFill>
                <a:ea typeface="MS PGothic" panose="020B0600070205080204" pitchFamily="34" charset="-128"/>
              </a:rPr>
              <a:t>Journal of Emotional and Behavioral Disorders, 27</a:t>
            </a:r>
            <a:r>
              <a:rPr lang="en-US" sz="1200">
                <a:solidFill>
                  <a:schemeClr val="bg2"/>
                </a:solidFill>
                <a:ea typeface="MS PGothic" panose="020B0600070205080204" pitchFamily="34" charset="-128"/>
              </a:rPr>
              <a:t>(2)</a:t>
            </a:r>
            <a:r>
              <a:rPr lang="en-US" sz="1200" i="1">
                <a:solidFill>
                  <a:schemeClr val="bg2"/>
                </a:solidFill>
                <a:ea typeface="MS PGothic" panose="020B0600070205080204" pitchFamily="34" charset="-128"/>
              </a:rPr>
              <a:t>,</a:t>
            </a:r>
            <a:r>
              <a:rPr lang="en-US" sz="1200">
                <a:solidFill>
                  <a:schemeClr val="bg2"/>
                </a:solidFill>
                <a:ea typeface="MS PGothic" panose="020B0600070205080204" pitchFamily="34" charset="-128"/>
              </a:rPr>
              <a:t> 86-100.</a:t>
            </a:r>
            <a:r>
              <a:rPr lang="en-US" sz="1200" i="1">
                <a:solidFill>
                  <a:schemeClr val="bg2"/>
                </a:solidFill>
                <a:ea typeface="MS PGothic" panose="020B0600070205080204" pitchFamily="34" charset="-128"/>
              </a:rPr>
              <a:t> </a:t>
            </a:r>
            <a:r>
              <a:rPr lang="en-US" sz="1200">
                <a:solidFill>
                  <a:schemeClr val="bg2"/>
                </a:solidFill>
                <a:ea typeface="MS PGothic" panose="020B0600070205080204" pitchFamily="34" charset="-128"/>
              </a:rPr>
              <a:t>doi:10.1177/1063426617744746</a:t>
            </a:r>
            <a:endParaRPr lang="en-US" sz="1050">
              <a:solidFill>
                <a:schemeClr val="bg2"/>
              </a:solidFill>
              <a:ea typeface="MS PGothic" panose="020B0600070205080204" pitchFamily="34" charset="-128"/>
            </a:endParaRPr>
          </a:p>
        </p:txBody>
      </p:sp>
    </p:spTree>
    <p:extLst>
      <p:ext uri="{BB962C8B-B14F-4D97-AF65-F5344CB8AC3E}">
        <p14:creationId xmlns:p14="http://schemas.microsoft.com/office/powerpoint/2010/main" val="165928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739238-84C3-4FDD-BFA7-3CAEAE19AC25}"/>
              </a:ext>
            </a:extLst>
          </p:cNvPr>
          <p:cNvPicPr>
            <a:picLocks noChangeAspect="1"/>
          </p:cNvPicPr>
          <p:nvPr/>
        </p:nvPicPr>
        <p:blipFill rotWithShape="1">
          <a:blip r:embed="rId2"/>
          <a:srcRect t="21706"/>
          <a:stretch/>
        </p:blipFill>
        <p:spPr>
          <a:xfrm>
            <a:off x="519425" y="1782618"/>
            <a:ext cx="8980454" cy="4567525"/>
          </a:xfrm>
          <a:prstGeom prst="rect">
            <a:avLst/>
          </a:prstGeom>
        </p:spPr>
      </p:pic>
      <p:sp>
        <p:nvSpPr>
          <p:cNvPr id="4" name="Title 3">
            <a:extLst>
              <a:ext uri="{FF2B5EF4-FFF2-40B4-BE49-F238E27FC236}">
                <a16:creationId xmlns:a16="http://schemas.microsoft.com/office/drawing/2014/main" id="{E2C8DB4B-1E55-4C9E-9485-DFBF7606E732}"/>
              </a:ext>
            </a:extLst>
          </p:cNvPr>
          <p:cNvSpPr txBox="1">
            <a:spLocks/>
          </p:cNvSpPr>
          <p:nvPr/>
        </p:nvSpPr>
        <p:spPr bwMode="auto">
          <a:xfrm>
            <a:off x="298391" y="350839"/>
            <a:ext cx="11595217" cy="1325563"/>
          </a:xfrm>
          <a:prstGeom prst="rect">
            <a:avLst/>
          </a:prstGeom>
        </p:spPr>
        <p:txBody>
          <a:bodyPr wrap="square" numCol="1" anchorCtr="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ltLang="en-US" sz="3200"/>
              <a:t>Student Risk Screening Scale for Early Childhood</a:t>
            </a:r>
          </a:p>
          <a:p>
            <a:r>
              <a:rPr lang="en-US" altLang="en-US" sz="3200"/>
              <a:t>(SRSS-EC; Lane &amp; Menzies, 2009)</a:t>
            </a:r>
            <a:br>
              <a:rPr lang="en-US" altLang="en-US" sz="3200"/>
            </a:br>
            <a:endParaRPr lang="en-US" altLang="en-US" sz="3200"/>
          </a:p>
        </p:txBody>
      </p:sp>
    </p:spTree>
    <p:extLst>
      <p:ext uri="{BB962C8B-B14F-4D97-AF65-F5344CB8AC3E}">
        <p14:creationId xmlns:p14="http://schemas.microsoft.com/office/powerpoint/2010/main" val="3860980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166" t="2083" b="74636"/>
          <a:stretch/>
        </p:blipFill>
        <p:spPr>
          <a:xfrm>
            <a:off x="0" y="58316"/>
            <a:ext cx="9616666" cy="1632372"/>
          </a:xfrm>
          <a:prstGeom prst="rect">
            <a:avLst/>
          </a:prstGeom>
        </p:spPr>
      </p:pic>
      <p:pic>
        <p:nvPicPr>
          <p:cNvPr id="7" name="Picture 6">
            <a:extLst>
              <a:ext uri="{FF2B5EF4-FFF2-40B4-BE49-F238E27FC236}">
                <a16:creationId xmlns:a16="http://schemas.microsoft.com/office/drawing/2014/main" id="{7A939E53-2906-45AE-8852-88E5566988C4}"/>
              </a:ext>
            </a:extLst>
          </p:cNvPr>
          <p:cNvPicPr>
            <a:picLocks noChangeAspect="1"/>
          </p:cNvPicPr>
          <p:nvPr/>
        </p:nvPicPr>
        <p:blipFill>
          <a:blip r:embed="rId3"/>
          <a:stretch>
            <a:fillRect/>
          </a:stretch>
        </p:blipFill>
        <p:spPr>
          <a:xfrm>
            <a:off x="0" y="2920181"/>
            <a:ext cx="5867612" cy="3817047"/>
          </a:xfrm>
          <a:prstGeom prst="rect">
            <a:avLst/>
          </a:prstGeom>
        </p:spPr>
      </p:pic>
      <p:pic>
        <p:nvPicPr>
          <p:cNvPr id="4" name="Picture 3">
            <a:extLst>
              <a:ext uri="{FF2B5EF4-FFF2-40B4-BE49-F238E27FC236}">
                <a16:creationId xmlns:a16="http://schemas.microsoft.com/office/drawing/2014/main" id="{7873FE19-7FFC-4437-BD4B-D319A9D3C8FB}"/>
              </a:ext>
            </a:extLst>
          </p:cNvPr>
          <p:cNvPicPr>
            <a:picLocks/>
          </p:cNvPicPr>
          <p:nvPr/>
        </p:nvPicPr>
        <p:blipFill>
          <a:blip r:embed="rId4"/>
          <a:stretch>
            <a:fillRect/>
          </a:stretch>
        </p:blipFill>
        <p:spPr>
          <a:xfrm rot="5897074" flipV="1">
            <a:off x="5533069" y="4017537"/>
            <a:ext cx="515935" cy="541234"/>
          </a:xfrm>
          <a:prstGeom prst="rect">
            <a:avLst/>
          </a:prstGeom>
        </p:spPr>
      </p:pic>
      <p:pic>
        <p:nvPicPr>
          <p:cNvPr id="8" name="Picture 7">
            <a:extLst>
              <a:ext uri="{FF2B5EF4-FFF2-40B4-BE49-F238E27FC236}">
                <a16:creationId xmlns:a16="http://schemas.microsoft.com/office/drawing/2014/main" id="{50D4BF23-6FC0-457C-A91B-2BB42AB89F57}"/>
              </a:ext>
            </a:extLst>
          </p:cNvPr>
          <p:cNvPicPr>
            <a:picLocks noChangeAspect="1"/>
          </p:cNvPicPr>
          <p:nvPr/>
        </p:nvPicPr>
        <p:blipFill>
          <a:blip r:embed="rId5"/>
          <a:stretch>
            <a:fillRect/>
          </a:stretch>
        </p:blipFill>
        <p:spPr>
          <a:xfrm>
            <a:off x="6096000" y="1720184"/>
            <a:ext cx="6085562" cy="4035689"/>
          </a:xfrm>
          <a:prstGeom prst="rect">
            <a:avLst/>
          </a:prstGeom>
          <a:ln>
            <a:solidFill>
              <a:schemeClr val="tx1"/>
            </a:solidFill>
          </a:ln>
        </p:spPr>
      </p:pic>
      <p:sp>
        <p:nvSpPr>
          <p:cNvPr id="3" name="Rectangle 2">
            <a:extLst>
              <a:ext uri="{FF2B5EF4-FFF2-40B4-BE49-F238E27FC236}">
                <a16:creationId xmlns:a16="http://schemas.microsoft.com/office/drawing/2014/main" id="{A8E6DE95-3633-4FB8-85C9-1CD71ED505B5}"/>
              </a:ext>
            </a:extLst>
          </p:cNvPr>
          <p:cNvSpPr/>
          <p:nvPr/>
        </p:nvSpPr>
        <p:spPr>
          <a:xfrm>
            <a:off x="6096000" y="4917882"/>
            <a:ext cx="3220720" cy="294640"/>
          </a:xfrm>
          <a:prstGeom prst="rect">
            <a:avLst/>
          </a:prstGeom>
          <a:solidFill>
            <a:schemeClr val="accent2">
              <a:alpha val="24000"/>
            </a:schemeClr>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36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C8443C-9E66-48A8-BF64-077ABBB856A5}"/>
              </a:ext>
            </a:extLst>
          </p:cNvPr>
          <p:cNvPicPr>
            <a:picLocks/>
          </p:cNvPicPr>
          <p:nvPr/>
        </p:nvPicPr>
        <p:blipFill>
          <a:blip r:embed="rId2"/>
          <a:stretch>
            <a:fillRect/>
          </a:stretch>
        </p:blipFill>
        <p:spPr>
          <a:xfrm rot="7454548">
            <a:off x="3809" y="3107083"/>
            <a:ext cx="3810000" cy="3810000"/>
          </a:xfrm>
          <a:prstGeom prst="rect">
            <a:avLst/>
          </a:prstGeom>
        </p:spPr>
      </p:pic>
      <p:sp>
        <p:nvSpPr>
          <p:cNvPr id="2" name="Title 3">
            <a:extLst>
              <a:ext uri="{FF2B5EF4-FFF2-40B4-BE49-F238E27FC236}">
                <a16:creationId xmlns:a16="http://schemas.microsoft.com/office/drawing/2014/main" id="{212D3183-72DD-4AD4-9387-03855975EA08}"/>
              </a:ext>
            </a:extLst>
          </p:cNvPr>
          <p:cNvSpPr txBox="1">
            <a:spLocks/>
          </p:cNvSpPr>
          <p:nvPr/>
        </p:nvSpPr>
        <p:spPr bwMode="auto">
          <a:xfrm>
            <a:off x="298391" y="350839"/>
            <a:ext cx="11595217" cy="1325563"/>
          </a:xfrm>
          <a:prstGeom prst="rect">
            <a:avLst/>
          </a:prstGeom>
        </p:spPr>
        <p:txBody>
          <a:bodyPr wrap="square" numCol="1" anchorCtr="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ltLang="en-US" sz="3200"/>
              <a:t>SRSS-EC: Initial Evidence</a:t>
            </a:r>
            <a:br>
              <a:rPr lang="en-US" altLang="en-US" sz="3200"/>
            </a:br>
            <a:endParaRPr lang="en-US" altLang="en-US" sz="3200"/>
          </a:p>
        </p:txBody>
      </p:sp>
      <p:pic>
        <p:nvPicPr>
          <p:cNvPr id="10" name="Picture 9" descr="A close up of text on a white background&#10;&#10;Description automatically generated">
            <a:extLst>
              <a:ext uri="{FF2B5EF4-FFF2-40B4-BE49-F238E27FC236}">
                <a16:creationId xmlns:a16="http://schemas.microsoft.com/office/drawing/2014/main" id="{E845E4A5-FDB5-4F16-B197-6956CDA086E9}"/>
              </a:ext>
            </a:extLst>
          </p:cNvPr>
          <p:cNvPicPr>
            <a:picLocks noChangeAspect="1"/>
          </p:cNvPicPr>
          <p:nvPr/>
        </p:nvPicPr>
        <p:blipFill>
          <a:blip r:embed="rId3"/>
          <a:stretch>
            <a:fillRect/>
          </a:stretch>
        </p:blipFill>
        <p:spPr>
          <a:xfrm>
            <a:off x="6263166" y="237425"/>
            <a:ext cx="4915758" cy="638314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F69A77A6-5FD1-42F8-8329-4B8FEF897E0E}"/>
              </a:ext>
            </a:extLst>
          </p:cNvPr>
          <p:cNvSpPr/>
          <p:nvPr/>
        </p:nvSpPr>
        <p:spPr>
          <a:xfrm>
            <a:off x="336565" y="1522988"/>
            <a:ext cx="4318561" cy="954107"/>
          </a:xfrm>
          <a:prstGeom prst="rect">
            <a:avLst/>
          </a:prstGeom>
          <a:noFill/>
        </p:spPr>
        <p:txBody>
          <a:bodyPr wrap="square" lIns="91440" tIns="45720" rIns="91440" bIns="45720">
            <a:spAutoFit/>
          </a:bodyPr>
          <a:lstStyle/>
          <a:p>
            <a:r>
              <a:rPr lang="en-US" sz="2800" b="0" cap="none" spc="0">
                <a:ln w="0"/>
                <a:solidFill>
                  <a:schemeClr val="tx2">
                    <a:lumMod val="75000"/>
                  </a:schemeClr>
                </a:solidFill>
                <a:effectLst>
                  <a:outerShdw blurRad="38100" dist="25400" dir="5400000" algn="ctr" rotWithShape="0">
                    <a:srgbClr val="6E747A">
                      <a:alpha val="43000"/>
                    </a:srgbClr>
                  </a:outerShdw>
                </a:effectLst>
              </a:rPr>
              <a:t>Research brief available on ci3t.org/screening</a:t>
            </a:r>
          </a:p>
        </p:txBody>
      </p:sp>
      <p:pic>
        <p:nvPicPr>
          <p:cNvPr id="12" name="Picture 11">
            <a:extLst>
              <a:ext uri="{FF2B5EF4-FFF2-40B4-BE49-F238E27FC236}">
                <a16:creationId xmlns:a16="http://schemas.microsoft.com/office/drawing/2014/main" id="{EFB4FE30-1CC9-4A01-AB15-5DF949038592}"/>
              </a:ext>
            </a:extLst>
          </p:cNvPr>
          <p:cNvPicPr>
            <a:picLocks noChangeAspect="1"/>
          </p:cNvPicPr>
          <p:nvPr/>
        </p:nvPicPr>
        <p:blipFill>
          <a:blip r:embed="rId4"/>
          <a:stretch>
            <a:fillRect/>
          </a:stretch>
        </p:blipFill>
        <p:spPr>
          <a:xfrm>
            <a:off x="407822" y="2556712"/>
            <a:ext cx="3222383" cy="2096251"/>
          </a:xfrm>
          <a:prstGeom prst="rect">
            <a:avLst/>
          </a:prstGeom>
          <a:ln>
            <a:solidFill>
              <a:schemeClr val="tx1"/>
            </a:solidFill>
          </a:ln>
        </p:spPr>
      </p:pic>
      <p:pic>
        <p:nvPicPr>
          <p:cNvPr id="13" name="Picture 12">
            <a:extLst>
              <a:ext uri="{FF2B5EF4-FFF2-40B4-BE49-F238E27FC236}">
                <a16:creationId xmlns:a16="http://schemas.microsoft.com/office/drawing/2014/main" id="{6D3BC255-1C5C-4FF6-B738-E3E880E72236}"/>
              </a:ext>
            </a:extLst>
          </p:cNvPr>
          <p:cNvPicPr>
            <a:picLocks/>
          </p:cNvPicPr>
          <p:nvPr/>
        </p:nvPicPr>
        <p:blipFill>
          <a:blip r:embed="rId5"/>
          <a:stretch>
            <a:fillRect/>
          </a:stretch>
        </p:blipFill>
        <p:spPr>
          <a:xfrm>
            <a:off x="1080341" y="3113636"/>
            <a:ext cx="177353" cy="17735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71CB888-C257-49A7-B687-D5696CDE3BF5}"/>
              </a:ext>
            </a:extLst>
          </p:cNvPr>
          <p:cNvPicPr>
            <a:picLocks noChangeAspect="1"/>
          </p:cNvPicPr>
          <p:nvPr/>
        </p:nvPicPr>
        <p:blipFill>
          <a:blip r:embed="rId6"/>
          <a:stretch>
            <a:fillRect/>
          </a:stretch>
        </p:blipFill>
        <p:spPr>
          <a:xfrm>
            <a:off x="2965319" y="2875280"/>
            <a:ext cx="2944653" cy="3810726"/>
          </a:xfrm>
          <a:prstGeom prst="rect">
            <a:avLst/>
          </a:prstGeom>
          <a:ln>
            <a:solidFill>
              <a:schemeClr val="tx1"/>
            </a:solidFill>
          </a:ln>
        </p:spPr>
      </p:pic>
    </p:spTree>
    <p:extLst>
      <p:ext uri="{BB962C8B-B14F-4D97-AF65-F5344CB8AC3E}">
        <p14:creationId xmlns:p14="http://schemas.microsoft.com/office/powerpoint/2010/main" val="284090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276226" y="2071958"/>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8856653" y="350461"/>
            <a:ext cx="3310758" cy="43417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5219227" y="2980210"/>
            <a:ext cx="3518974" cy="3755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solidFill>
                <a:schemeClr val="tx2">
                  <a:lumMod val="40000"/>
                  <a:lumOff val="60000"/>
                </a:schemeClr>
              </a:solid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a:t>Thank you… </a:t>
            </a:r>
            <a:br>
              <a:rPr lang="en-US"/>
            </a:br>
            <a:r>
              <a:rPr lang="en-US"/>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65ECA9-F7F6-4C19-A7FE-B92E204FBC18}"/>
              </a:ext>
            </a:extLst>
          </p:cNvPr>
          <p:cNvSpPr>
            <a:spLocks noGrp="1"/>
          </p:cNvSpPr>
          <p:nvPr>
            <p:ph type="title"/>
          </p:nvPr>
        </p:nvSpPr>
        <p:spPr/>
        <p:txBody>
          <a:bodyPr/>
          <a:lstStyle/>
          <a:p>
            <a:r>
              <a:rPr lang="en-US"/>
              <a:t>Project SCREEN</a:t>
            </a:r>
          </a:p>
        </p:txBody>
      </p:sp>
      <p:pic>
        <p:nvPicPr>
          <p:cNvPr id="2" name="Picture 1">
            <a:extLst>
              <a:ext uri="{FF2B5EF4-FFF2-40B4-BE49-F238E27FC236}">
                <a16:creationId xmlns:a16="http://schemas.microsoft.com/office/drawing/2014/main" id="{27CC66F5-6B4F-4E30-ACCC-7E54438B891F}"/>
              </a:ext>
            </a:extLst>
          </p:cNvPr>
          <p:cNvPicPr>
            <a:picLocks noChangeAspect="1"/>
          </p:cNvPicPr>
          <p:nvPr/>
        </p:nvPicPr>
        <p:blipFill>
          <a:blip r:embed="rId3"/>
          <a:stretch>
            <a:fillRect/>
          </a:stretch>
        </p:blipFill>
        <p:spPr>
          <a:xfrm>
            <a:off x="2306317" y="1849172"/>
            <a:ext cx="7579366" cy="4259980"/>
          </a:xfrm>
          <a:prstGeom prst="rect">
            <a:avLst/>
          </a:prstGeom>
          <a:ln>
            <a:solidFill>
              <a:schemeClr val="tx1"/>
            </a:solidFill>
          </a:ln>
        </p:spPr>
      </p:pic>
      <p:pic>
        <p:nvPicPr>
          <p:cNvPr id="5" name="Picture 4" descr="Chart&#10;&#10;Description automatically generated with medium confidence">
            <a:extLst>
              <a:ext uri="{FF2B5EF4-FFF2-40B4-BE49-F238E27FC236}">
                <a16:creationId xmlns:a16="http://schemas.microsoft.com/office/drawing/2014/main" id="{7440F5CB-C6F3-4766-8BDD-968040CF9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9184" y="134698"/>
            <a:ext cx="3533313" cy="4572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66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7F410C5-11A2-4D03-B222-7A6BBDBC4782}"/>
              </a:ext>
            </a:extLst>
          </p:cNvPr>
          <p:cNvGraphicFramePr/>
          <p:nvPr>
            <p:extLst>
              <p:ext uri="{D42A27DB-BD31-4B8C-83A1-F6EECF244321}">
                <p14:modId xmlns:p14="http://schemas.microsoft.com/office/powerpoint/2010/main" val="3182328439"/>
              </p:ext>
            </p:extLst>
          </p:nvPr>
        </p:nvGraphicFramePr>
        <p:xfrm>
          <a:off x="2133600" y="685800"/>
          <a:ext cx="79248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1702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EEA225-E04A-4756-8F0A-FC804D38C085}"/>
              </a:ext>
            </a:extLst>
          </p:cNvPr>
          <p:cNvPicPr>
            <a:picLocks/>
          </p:cNvPicPr>
          <p:nvPr/>
        </p:nvPicPr>
        <p:blipFill>
          <a:blip r:embed="rId2"/>
          <a:stretch>
            <a:fillRect/>
          </a:stretch>
        </p:blipFill>
        <p:spPr>
          <a:xfrm rot="14962967" flipV="1">
            <a:off x="3091188" y="1150655"/>
            <a:ext cx="2192310" cy="2192310"/>
          </a:xfrm>
          <a:prstGeom prst="rect">
            <a:avLst/>
          </a:prstGeom>
        </p:spPr>
      </p:pic>
      <p:pic>
        <p:nvPicPr>
          <p:cNvPr id="3" name="Picture 2">
            <a:extLst>
              <a:ext uri="{FF2B5EF4-FFF2-40B4-BE49-F238E27FC236}">
                <a16:creationId xmlns:a16="http://schemas.microsoft.com/office/drawing/2014/main" id="{A9A45D2E-9A3C-4536-A841-81F1BB9ABD37}"/>
              </a:ext>
            </a:extLst>
          </p:cNvPr>
          <p:cNvPicPr>
            <a:picLocks noChangeAspect="1"/>
          </p:cNvPicPr>
          <p:nvPr/>
        </p:nvPicPr>
        <p:blipFill>
          <a:blip r:embed="rId3"/>
          <a:stretch>
            <a:fillRect/>
          </a:stretch>
        </p:blipFill>
        <p:spPr>
          <a:xfrm>
            <a:off x="492857" y="2246811"/>
            <a:ext cx="5664909" cy="4158343"/>
          </a:xfrm>
          <a:prstGeom prst="rect">
            <a:avLst/>
          </a:prstGeom>
          <a:ln>
            <a:solidFill>
              <a:schemeClr val="tx1"/>
            </a:solidFill>
          </a:ln>
        </p:spPr>
      </p:pic>
      <p:pic>
        <p:nvPicPr>
          <p:cNvPr id="5" name="Picture 4" descr="Graphical user interface, application&#10;&#10;Description automatically generated">
            <a:extLst>
              <a:ext uri="{FF2B5EF4-FFF2-40B4-BE49-F238E27FC236}">
                <a16:creationId xmlns:a16="http://schemas.microsoft.com/office/drawing/2014/main" id="{51EC0D35-B24B-44F3-863B-B361A72B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295" y="1195251"/>
            <a:ext cx="3738880" cy="2103120"/>
          </a:xfrm>
          <a:prstGeom prst="rect">
            <a:avLst/>
          </a:prstGeom>
          <a:ln>
            <a:solidFill>
              <a:schemeClr val="tx1"/>
            </a:solidFill>
          </a:ln>
        </p:spPr>
      </p:pic>
      <p:pic>
        <p:nvPicPr>
          <p:cNvPr id="7" name="Picture 6" descr="Chart, waterfall chart&#10;&#10;Description automatically generated">
            <a:extLst>
              <a:ext uri="{FF2B5EF4-FFF2-40B4-BE49-F238E27FC236}">
                <a16:creationId xmlns:a16="http://schemas.microsoft.com/office/drawing/2014/main" id="{2284715C-7F8B-4FA3-91EA-EF84F1007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6735" y="3043372"/>
            <a:ext cx="3576320" cy="2011680"/>
          </a:xfrm>
          <a:prstGeom prst="rect">
            <a:avLst/>
          </a:prstGeom>
          <a:ln>
            <a:solidFill>
              <a:schemeClr val="tx1"/>
            </a:solidFill>
          </a:ln>
        </p:spPr>
      </p:pic>
      <p:pic>
        <p:nvPicPr>
          <p:cNvPr id="9" name="Picture 8" descr="Table&#10;&#10;Description automatically generated">
            <a:extLst>
              <a:ext uri="{FF2B5EF4-FFF2-40B4-BE49-F238E27FC236}">
                <a16:creationId xmlns:a16="http://schemas.microsoft.com/office/drawing/2014/main" id="{D1044E41-23B3-4FBE-864F-A5F79107EB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2823" y="4535265"/>
            <a:ext cx="3576320" cy="2011680"/>
          </a:xfrm>
          <a:prstGeom prst="rect">
            <a:avLst/>
          </a:prstGeom>
          <a:ln>
            <a:solidFill>
              <a:schemeClr val="tx1"/>
            </a:solidFill>
          </a:ln>
        </p:spPr>
      </p:pic>
      <p:sp>
        <p:nvSpPr>
          <p:cNvPr id="11" name="Rectangle 10">
            <a:extLst>
              <a:ext uri="{FF2B5EF4-FFF2-40B4-BE49-F238E27FC236}">
                <a16:creationId xmlns:a16="http://schemas.microsoft.com/office/drawing/2014/main" id="{F6284B8D-ACFB-459A-B5A6-C62437C89686}"/>
              </a:ext>
            </a:extLst>
          </p:cNvPr>
          <p:cNvSpPr/>
          <p:nvPr/>
        </p:nvSpPr>
        <p:spPr>
          <a:xfrm>
            <a:off x="492857" y="5707436"/>
            <a:ext cx="5664909" cy="5017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203D3DC1-4D6B-4544-AFCD-D109947203EB}"/>
              </a:ext>
            </a:extLst>
          </p:cNvPr>
          <p:cNvSpPr>
            <a:spLocks noGrp="1"/>
          </p:cNvSpPr>
          <p:nvPr>
            <p:ph type="title"/>
          </p:nvPr>
        </p:nvSpPr>
        <p:spPr/>
        <p:txBody>
          <a:bodyPr/>
          <a:lstStyle/>
          <a:p>
            <a:r>
              <a:rPr lang="en-US"/>
              <a:t>Data Sharing</a:t>
            </a:r>
          </a:p>
        </p:txBody>
      </p:sp>
    </p:spTree>
    <p:extLst>
      <p:ext uri="{BB962C8B-B14F-4D97-AF65-F5344CB8AC3E}">
        <p14:creationId xmlns:p14="http://schemas.microsoft.com/office/powerpoint/2010/main" val="928800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C9F-A0FF-4899-A41F-DF8DEBEF41D5}"/>
              </a:ext>
            </a:extLst>
          </p:cNvPr>
          <p:cNvSpPr>
            <a:spLocks noGrp="1"/>
          </p:cNvSpPr>
          <p:nvPr>
            <p:ph type="title"/>
          </p:nvPr>
        </p:nvSpPr>
        <p:spPr>
          <a:xfrm>
            <a:off x="827088" y="229695"/>
            <a:ext cx="10515600" cy="1325563"/>
          </a:xfrm>
        </p:spPr>
        <p:txBody>
          <a:bodyPr/>
          <a:lstStyle/>
          <a:p>
            <a:r>
              <a:rPr lang="en-US"/>
              <a:t>Resources for screening available on PBIS.org…</a:t>
            </a:r>
          </a:p>
        </p:txBody>
      </p:sp>
      <p:sp>
        <p:nvSpPr>
          <p:cNvPr id="3" name="Text Placeholder 2">
            <a:extLst>
              <a:ext uri="{FF2B5EF4-FFF2-40B4-BE49-F238E27FC236}">
                <a16:creationId xmlns:a16="http://schemas.microsoft.com/office/drawing/2014/main" id="{93A80EF6-6C7F-48D9-AD94-859A69138614}"/>
              </a:ext>
            </a:extLst>
          </p:cNvPr>
          <p:cNvSpPr>
            <a:spLocks noGrp="1"/>
          </p:cNvSpPr>
          <p:nvPr>
            <p:ph type="body" idx="1"/>
          </p:nvPr>
        </p:nvSpPr>
        <p:spPr>
          <a:xfrm>
            <a:off x="836612" y="1619365"/>
            <a:ext cx="5157787" cy="823912"/>
          </a:xfrm>
        </p:spPr>
        <p:txBody>
          <a:bodyPr>
            <a:normAutofit fontScale="92500" lnSpcReduction="20000"/>
          </a:bodyPr>
          <a:lstStyle/>
          <a:p>
            <a:r>
              <a:rPr lang="en-US"/>
              <a:t>Selecting a Universal Behavior Screening Tool: Questions to consider</a:t>
            </a:r>
          </a:p>
        </p:txBody>
      </p:sp>
      <p:sp>
        <p:nvSpPr>
          <p:cNvPr id="7" name="Text Placeholder 6">
            <a:extLst>
              <a:ext uri="{FF2B5EF4-FFF2-40B4-BE49-F238E27FC236}">
                <a16:creationId xmlns:a16="http://schemas.microsoft.com/office/drawing/2014/main" id="{ADB485D6-B45A-4B2E-BCB8-CEA3BCF11114}"/>
              </a:ext>
            </a:extLst>
          </p:cNvPr>
          <p:cNvSpPr>
            <a:spLocks noGrp="1"/>
          </p:cNvSpPr>
          <p:nvPr>
            <p:ph type="body" sz="quarter" idx="3"/>
          </p:nvPr>
        </p:nvSpPr>
        <p:spPr>
          <a:xfrm>
            <a:off x="6175376" y="1452908"/>
            <a:ext cx="5183188" cy="823912"/>
          </a:xfrm>
        </p:spPr>
        <p:txBody>
          <a:bodyPr>
            <a:normAutofit fontScale="92500" lnSpcReduction="20000"/>
          </a:bodyPr>
          <a:lstStyle/>
          <a:p>
            <a:r>
              <a:rPr lang="en-US" sz="2400" b="1">
                <a:solidFill>
                  <a:srgbClr val="2B2B57"/>
                </a:solidFill>
                <a:latin typeface="Arial" panose="020B0604020202020204" pitchFamily="34" charset="0"/>
                <a:cs typeface="Arial" panose="020B0604020202020204" pitchFamily="34" charset="0"/>
              </a:rPr>
              <a:t>Guidance for Systematic Screening: Lessons Learned from Practitioners</a:t>
            </a:r>
          </a:p>
        </p:txBody>
      </p:sp>
      <p:pic>
        <p:nvPicPr>
          <p:cNvPr id="9" name="Picture 8" descr="Picture of the resource title Selecting a Universal Behavior Screening Tool: Questions to Consider available on pbis.org">
            <a:extLst>
              <a:ext uri="{FF2B5EF4-FFF2-40B4-BE49-F238E27FC236}">
                <a16:creationId xmlns:a16="http://schemas.microsoft.com/office/drawing/2014/main" id="{EDEC054C-A3AD-48FC-845A-255A2FCA3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835" y="2567523"/>
            <a:ext cx="3159924" cy="4099527"/>
          </a:xfrm>
          <a:prstGeom prst="rect">
            <a:avLst/>
          </a:prstGeom>
          <a:ln>
            <a:noFill/>
          </a:ln>
          <a:effectLst>
            <a:outerShdw blurRad="292100" dist="139700" dir="2700000" algn="tl" rotWithShape="0">
              <a:srgbClr val="333333">
                <a:alpha val="65000"/>
              </a:srgbClr>
            </a:outerShdw>
          </a:effectLst>
        </p:spPr>
      </p:pic>
      <p:pic>
        <p:nvPicPr>
          <p:cNvPr id="10" name="Picture 9" descr="Picture of the resource titled Guidance for Systematic Screening: Lessons Learned from Practitioners available on pbis.org">
            <a:extLst>
              <a:ext uri="{FF2B5EF4-FFF2-40B4-BE49-F238E27FC236}">
                <a16:creationId xmlns:a16="http://schemas.microsoft.com/office/drawing/2014/main" id="{4471A8D3-F85C-4092-9E99-5B4B6FA0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630" y="2567524"/>
            <a:ext cx="3050101" cy="409952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09FCCB2-BAC1-49E0-8037-54331ED08E31}"/>
              </a:ext>
            </a:extLst>
          </p:cNvPr>
          <p:cNvSpPr/>
          <p:nvPr/>
        </p:nvSpPr>
        <p:spPr>
          <a:xfrm>
            <a:off x="10569677" y="4847303"/>
            <a:ext cx="1504336" cy="1819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249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5DF5FC-0B4B-451D-BFAD-177EDB3EC1EA}"/>
              </a:ext>
            </a:extLst>
          </p:cNvPr>
          <p:cNvPicPr>
            <a:picLocks/>
          </p:cNvPicPr>
          <p:nvPr/>
        </p:nvPicPr>
        <p:blipFill>
          <a:blip r:embed="rId2"/>
          <a:stretch>
            <a:fillRect/>
          </a:stretch>
        </p:blipFill>
        <p:spPr>
          <a:xfrm rot="6618873" flipH="1">
            <a:off x="3649425" y="704963"/>
            <a:ext cx="2476709" cy="2476709"/>
          </a:xfrm>
          <a:prstGeom prst="rect">
            <a:avLst/>
          </a:prstGeom>
        </p:spPr>
      </p:pic>
      <p:pic>
        <p:nvPicPr>
          <p:cNvPr id="3" name="Picture 2" descr="Text&#10;&#10;Description automatically generated">
            <a:extLst>
              <a:ext uri="{FF2B5EF4-FFF2-40B4-BE49-F238E27FC236}">
                <a16:creationId xmlns:a16="http://schemas.microsoft.com/office/drawing/2014/main" id="{314C4730-D193-41FD-9BCC-F08BE7CD1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24" y="635726"/>
            <a:ext cx="3723686" cy="4818888"/>
          </a:xfrm>
          <a:prstGeom prst="rect">
            <a:avLst/>
          </a:prstGeom>
          <a:ln>
            <a:solidFill>
              <a:schemeClr val="tx1"/>
            </a:solidFill>
          </a:ln>
        </p:spPr>
      </p:pic>
      <p:sp>
        <p:nvSpPr>
          <p:cNvPr id="9" name="TextBox 8">
            <a:extLst>
              <a:ext uri="{FF2B5EF4-FFF2-40B4-BE49-F238E27FC236}">
                <a16:creationId xmlns:a16="http://schemas.microsoft.com/office/drawing/2014/main" id="{48AE4EC4-1DC0-43A9-90D3-9ED9F7AE44CD}"/>
              </a:ext>
            </a:extLst>
          </p:cNvPr>
          <p:cNvSpPr txBox="1"/>
          <p:nvPr/>
        </p:nvSpPr>
        <p:spPr>
          <a:xfrm>
            <a:off x="276398" y="182880"/>
            <a:ext cx="6656030" cy="400110"/>
          </a:xfrm>
          <a:prstGeom prst="rect">
            <a:avLst/>
          </a:prstGeom>
          <a:noFill/>
        </p:spPr>
        <p:txBody>
          <a:bodyPr wrap="square" rtlCol="0">
            <a:spAutoFit/>
          </a:bodyPr>
          <a:lstStyle/>
          <a:p>
            <a:r>
              <a:rPr lang="en-US" b="1" i="0">
                <a:solidFill>
                  <a:srgbClr val="000000"/>
                </a:solidFill>
                <a:effectLst/>
                <a:latin typeface="Verdana" panose="020B0604030504040204" pitchFamily="34" charset="0"/>
                <a:hlinkClick r:id="rId4" invalidUrl="https:///"/>
              </a:rPr>
              <a:t>https://</a:t>
            </a:r>
            <a:r>
              <a:rPr lang="en-US" b="1" i="0">
                <a:solidFill>
                  <a:srgbClr val="000000"/>
                </a:solidFill>
                <a:effectLst/>
                <a:latin typeface="Verdana" panose="020B0604030504040204" pitchFamily="34" charset="0"/>
                <a:hlinkClick r:id="rId5"/>
              </a:rPr>
              <a:t>tinyurl.com/sharingscreening</a:t>
            </a:r>
            <a:r>
              <a:rPr lang="en-US">
                <a:solidFill>
                  <a:srgbClr val="000000"/>
                </a:solidFill>
                <a:latin typeface="Verdana" panose="020B0604030504040204" pitchFamily="34" charset="0"/>
              </a:rPr>
              <a:t> </a:t>
            </a:r>
            <a:r>
              <a:rPr lang="en-US" i="0">
                <a:solidFill>
                  <a:srgbClr val="000000"/>
                </a:solidFill>
                <a:effectLst/>
                <a:latin typeface="Verdana" panose="020B0604030504040204" pitchFamily="34" charset="0"/>
                <a:sym typeface="Symbol" panose="05050102010706020507" pitchFamily="18" charset="2"/>
              </a:rPr>
              <a:t> </a:t>
            </a:r>
            <a:r>
              <a:rPr lang="en-US" sz="2000" b="1" i="0">
                <a:solidFill>
                  <a:srgbClr val="000000"/>
                </a:solidFill>
                <a:effectLst/>
                <a:latin typeface="Verdana" panose="020B0604030504040204" pitchFamily="34" charset="0"/>
                <a:sym typeface="Symbol" panose="05050102010706020507" pitchFamily="18" charset="2"/>
              </a:rPr>
              <a:t>pbis.org </a:t>
            </a:r>
            <a:endParaRPr lang="en-US" b="1"/>
          </a:p>
        </p:txBody>
      </p:sp>
      <p:graphicFrame>
        <p:nvGraphicFramePr>
          <p:cNvPr id="10" name="Table 10">
            <a:extLst>
              <a:ext uri="{FF2B5EF4-FFF2-40B4-BE49-F238E27FC236}">
                <a16:creationId xmlns:a16="http://schemas.microsoft.com/office/drawing/2014/main" id="{1198A6D0-BBC8-435F-A8D7-F63A43907056}"/>
              </a:ext>
            </a:extLst>
          </p:cNvPr>
          <p:cNvGraphicFramePr>
            <a:graphicFrameLocks noGrp="1"/>
          </p:cNvGraphicFramePr>
          <p:nvPr>
            <p:extLst>
              <p:ext uri="{D42A27DB-BD31-4B8C-83A1-F6EECF244321}">
                <p14:modId xmlns:p14="http://schemas.microsoft.com/office/powerpoint/2010/main" val="4100383035"/>
              </p:ext>
            </p:extLst>
          </p:nvPr>
        </p:nvGraphicFramePr>
        <p:xfrm>
          <a:off x="5465453" y="2147534"/>
          <a:ext cx="6424023" cy="4453564"/>
        </p:xfrm>
        <a:graphic>
          <a:graphicData uri="http://schemas.openxmlformats.org/drawingml/2006/table">
            <a:tbl>
              <a:tblPr firstRow="1" bandRow="1">
                <a:tableStyleId>{2D5ABB26-0587-4C30-8999-92F81FD0307C}</a:tableStyleId>
              </a:tblPr>
              <a:tblGrid>
                <a:gridCol w="6424023">
                  <a:extLst>
                    <a:ext uri="{9D8B030D-6E8A-4147-A177-3AD203B41FA5}">
                      <a16:colId xmlns:a16="http://schemas.microsoft.com/office/drawing/2014/main" val="3609568646"/>
                    </a:ext>
                  </a:extLst>
                </a:gridCol>
              </a:tblGrid>
              <a:tr h="518795">
                <a:tc>
                  <a:txBody>
                    <a:bodyPr/>
                    <a:lstStyle/>
                    <a:p>
                      <a:r>
                        <a:rPr lang="en-US">
                          <a:solidFill>
                            <a:schemeClr val="bg1"/>
                          </a:solidFill>
                        </a:rPr>
                        <a:t>Tips for District and School Leadership 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5AB1"/>
                    </a:solidFill>
                  </a:tcPr>
                </a:tc>
                <a:extLst>
                  <a:ext uri="{0D108BD9-81ED-4DB2-BD59-A6C34878D82A}">
                    <a16:rowId xmlns:a16="http://schemas.microsoft.com/office/drawing/2014/main" val="755854633"/>
                  </a:ext>
                </a:extLst>
              </a:tr>
              <a:tr h="1240602">
                <a:tc>
                  <a:txBody>
                    <a:bodyPr/>
                    <a:lstStyle/>
                    <a:p>
                      <a:pPr marL="342900" indent="-342900">
                        <a:lnSpc>
                          <a:spcPct val="114000"/>
                        </a:lnSpc>
                        <a:spcBef>
                          <a:spcPts val="0"/>
                        </a:spcBef>
                        <a:spcAft>
                          <a:spcPts val="0"/>
                        </a:spcAft>
                        <a:buFont typeface="+mj-lt"/>
                        <a:buAutoNum type="arabicPeriod"/>
                      </a:pPr>
                      <a:r>
                        <a:rPr lang="en-US"/>
                        <a:t>Create opportunities for community members to learn about the “why and how” of school wide systematic screening for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8954108"/>
                  </a:ext>
                </a:extLst>
              </a:tr>
              <a:tr h="467384">
                <a:tc>
                  <a:txBody>
                    <a:bodyPr/>
                    <a:lstStyle/>
                    <a:p>
                      <a:pPr marL="342900" indent="-342900">
                        <a:lnSpc>
                          <a:spcPct val="114000"/>
                        </a:lnSpc>
                        <a:spcBef>
                          <a:spcPts val="0"/>
                        </a:spcBef>
                        <a:spcAft>
                          <a:spcPts val="0"/>
                        </a:spcAft>
                        <a:buFont typeface="+mj-lt"/>
                        <a:buAutoNum type="arabicPeriod" startAt="2"/>
                      </a:pPr>
                      <a:r>
                        <a:rPr lang="en-US"/>
                        <a:t>Gather reliable information about systematic screening.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2962"/>
                  </a:ext>
                </a:extLst>
              </a:tr>
              <a:tr h="853994">
                <a:tc>
                  <a:txBody>
                    <a:bodyPr/>
                    <a:lstStyle/>
                    <a:p>
                      <a:pPr marL="342900" indent="-342900">
                        <a:lnSpc>
                          <a:spcPct val="114000"/>
                        </a:lnSpc>
                        <a:spcBef>
                          <a:spcPts val="0"/>
                        </a:spcBef>
                        <a:spcAft>
                          <a:spcPts val="0"/>
                        </a:spcAft>
                        <a:buFont typeface="+mj-lt"/>
                        <a:buAutoNum type="arabicPeriod" startAt="3"/>
                      </a:pPr>
                      <a:r>
                        <a:rPr lang="en-US"/>
                        <a:t>Inform community members before starting the school wide screening process.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7809117"/>
                  </a:ext>
                </a:extLst>
              </a:tr>
              <a:tr h="853994">
                <a:tc>
                  <a:txBody>
                    <a:bodyPr/>
                    <a:lstStyle/>
                    <a:p>
                      <a:pPr marL="342900" indent="-342900">
                        <a:lnSpc>
                          <a:spcPct val="114000"/>
                        </a:lnSpc>
                        <a:spcBef>
                          <a:spcPts val="0"/>
                        </a:spcBef>
                        <a:spcAft>
                          <a:spcPts val="0"/>
                        </a:spcAft>
                        <a:buFont typeface="+mj-lt"/>
                        <a:buAutoNum type="arabicPeriod" startAt="4"/>
                      </a:pPr>
                      <a:r>
                        <a:rPr lang="en-US"/>
                        <a:t>Keep an open line of communication with community members.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5241274"/>
                  </a:ext>
                </a:extLst>
              </a:tr>
              <a:tr h="518795">
                <a:tc>
                  <a:txBody>
                    <a:bodyPr/>
                    <a:lstStyle/>
                    <a:p>
                      <a:pPr marL="342900" indent="-342900">
                        <a:lnSpc>
                          <a:spcPct val="114000"/>
                        </a:lnSpc>
                        <a:spcBef>
                          <a:spcPts val="0"/>
                        </a:spcBef>
                        <a:spcAft>
                          <a:spcPts val="0"/>
                        </a:spcAft>
                        <a:buFont typeface="+mj-lt"/>
                        <a:buAutoNum type="arabicPeriod" startAt="5"/>
                      </a:pPr>
                      <a:r>
                        <a:rPr lang="en-US"/>
                        <a:t>Present information to the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0653690"/>
                  </a:ext>
                </a:extLst>
              </a:tr>
            </a:tbl>
          </a:graphicData>
        </a:graphic>
      </p:graphicFrame>
      <p:pic>
        <p:nvPicPr>
          <p:cNvPr id="5" name="Picture 4" descr="Text&#10;&#10;Description automatically generated">
            <a:extLst>
              <a:ext uri="{FF2B5EF4-FFF2-40B4-BE49-F238E27FC236}">
                <a16:creationId xmlns:a16="http://schemas.microsoft.com/office/drawing/2014/main" id="{25E197DD-95EF-4816-B607-66125AFBD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0022" y="1943318"/>
            <a:ext cx="3723686" cy="4818888"/>
          </a:xfrm>
          <a:prstGeom prst="rect">
            <a:avLst/>
          </a:prstGeom>
          <a:ln>
            <a:solidFill>
              <a:schemeClr val="tx1"/>
            </a:solidFill>
          </a:ln>
        </p:spPr>
      </p:pic>
    </p:spTree>
    <p:extLst>
      <p:ext uri="{BB962C8B-B14F-4D97-AF65-F5344CB8AC3E}">
        <p14:creationId xmlns:p14="http://schemas.microsoft.com/office/powerpoint/2010/main" val="104790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sp>
        <p:nvSpPr>
          <p:cNvPr id="14" name="Title 2">
            <a:extLst>
              <a:ext uri="{FF2B5EF4-FFF2-40B4-BE49-F238E27FC236}">
                <a16:creationId xmlns:a16="http://schemas.microsoft.com/office/drawing/2014/main" id="{2E433A19-8A0B-4E49-B21E-3470991572A0}"/>
              </a:ext>
            </a:extLst>
          </p:cNvPr>
          <p:cNvSpPr txBox="1">
            <a:spLocks/>
          </p:cNvSpPr>
          <p:nvPr/>
        </p:nvSpPr>
        <p:spPr>
          <a:xfrm>
            <a:off x="1100750" y="241506"/>
            <a:ext cx="10515600" cy="1325563"/>
          </a:xfrm>
          <a:prstGeom prst="rect">
            <a:avLst/>
          </a:prstGeom>
          <a:solidFill>
            <a:schemeClr val="accent5">
              <a:lumMod val="75000"/>
            </a:schemeClr>
          </a:solidFill>
        </p:spPr>
        <p:txBody>
          <a:bodyPr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solidFill>
                  <a:schemeClr val="bg1"/>
                </a:solidFill>
                <a:latin typeface="Calibri Light" panose="020F0302020204030204" pitchFamily="34" charset="0"/>
                <a:ea typeface="Calibri" panose="020F0502020204030204" pitchFamily="34" charset="0"/>
                <a:cs typeface="Times New Roman" panose="02020603050405020304" pitchFamily="18" charset="0"/>
              </a:rPr>
              <a:t>Collecting screening data</a:t>
            </a:r>
            <a:endParaRPr lang="en-US" sz="4000">
              <a:solidFill>
                <a:schemeClr val="bg1"/>
              </a:solidFill>
            </a:endParaRPr>
          </a:p>
        </p:txBody>
      </p:sp>
      <p:sp>
        <p:nvSpPr>
          <p:cNvPr id="15" name="Content Placeholder 4">
            <a:extLst>
              <a:ext uri="{FF2B5EF4-FFF2-40B4-BE49-F238E27FC236}">
                <a16:creationId xmlns:a16="http://schemas.microsoft.com/office/drawing/2014/main" id="{56F642AF-095B-4ACB-8E23-4D0A4D8CB585}"/>
              </a:ext>
            </a:extLst>
          </p:cNvPr>
          <p:cNvSpPr txBox="1">
            <a:spLocks/>
          </p:cNvSpPr>
          <p:nvPr/>
        </p:nvSpPr>
        <p:spPr>
          <a:xfrm>
            <a:off x="1100750" y="1567069"/>
            <a:ext cx="10515600" cy="3527857"/>
          </a:xfrm>
          <a:prstGeom prst="rect">
            <a:avLst/>
          </a:prstGeom>
          <a:solidFill>
            <a:schemeClr val="accent5">
              <a:lumMod val="20000"/>
              <a:lumOff val="80000"/>
            </a:schemeClr>
          </a:solidFill>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Download Systematic Screening Protocol:</a:t>
            </a:r>
            <a:br>
              <a:rPr lang="en-US" dirty="0"/>
            </a:br>
            <a:r>
              <a:rPr lang="en-US" dirty="0">
                <a:solidFill>
                  <a:srgbClr val="C00000"/>
                </a:solidFill>
              </a:rPr>
              <a:t>Site-level Preparation Protocol</a:t>
            </a:r>
          </a:p>
          <a:p>
            <a:pPr marL="0" indent="0">
              <a:buNone/>
            </a:pPr>
            <a:r>
              <a:rPr lang="en-US" dirty="0"/>
              <a:t>If you are already screening</a:t>
            </a:r>
          </a:p>
          <a:p>
            <a:pPr lvl="1"/>
            <a:r>
              <a:rPr lang="en-US" sz="2600" dirty="0">
                <a:solidFill>
                  <a:schemeClr val="tx1"/>
                </a:solidFill>
              </a:rPr>
              <a:t>Who leads screening at your school?</a:t>
            </a:r>
          </a:p>
          <a:p>
            <a:pPr lvl="1"/>
            <a:r>
              <a:rPr lang="en-US" sz="2600" dirty="0">
                <a:solidFill>
                  <a:schemeClr val="tx1"/>
                </a:solidFill>
              </a:rPr>
              <a:t>What questions come up when screening?</a:t>
            </a:r>
          </a:p>
          <a:p>
            <a:pPr lvl="1"/>
            <a:r>
              <a:rPr lang="en-US" sz="2600" dirty="0">
                <a:solidFill>
                  <a:schemeClr val="tx1"/>
                </a:solidFill>
              </a:rPr>
              <a:t>How might use of a protocol like this</a:t>
            </a:r>
            <a:br>
              <a:rPr lang="en-US" sz="2600" dirty="0">
                <a:solidFill>
                  <a:schemeClr val="tx1"/>
                </a:solidFill>
              </a:rPr>
            </a:br>
            <a:r>
              <a:rPr lang="en-US" sz="2600" dirty="0">
                <a:solidFill>
                  <a:schemeClr val="tx1"/>
                </a:solidFill>
              </a:rPr>
              <a:t>support consistent screening procedures?</a:t>
            </a:r>
          </a:p>
          <a:p>
            <a:pPr marL="457200" lvl="1" indent="0">
              <a:buNone/>
            </a:pPr>
            <a:endParaRPr lang="en-US" dirty="0">
              <a:solidFill>
                <a:schemeClr val="tx1"/>
              </a:solidFill>
            </a:endParaRPr>
          </a:p>
          <a:p>
            <a:pPr marL="0" indent="0">
              <a:buNone/>
            </a:pPr>
            <a:r>
              <a:rPr lang="en-US" dirty="0"/>
              <a:t>If you are not screening in your school</a:t>
            </a:r>
          </a:p>
          <a:p>
            <a:pPr lvl="1"/>
            <a:r>
              <a:rPr lang="en-US" sz="2600" dirty="0">
                <a:solidFill>
                  <a:schemeClr val="tx1"/>
                </a:solidFill>
              </a:rPr>
              <a:t>What questions do you have?</a:t>
            </a:r>
          </a:p>
        </p:txBody>
      </p:sp>
      <p:sp>
        <p:nvSpPr>
          <p:cNvPr id="17" name="TextBox 16">
            <a:extLst>
              <a:ext uri="{FF2B5EF4-FFF2-40B4-BE49-F238E27FC236}">
                <a16:creationId xmlns:a16="http://schemas.microsoft.com/office/drawing/2014/main" id="{A2214E55-1AD0-4E29-8FFC-EE7115CA6D71}"/>
              </a:ext>
            </a:extLst>
          </p:cNvPr>
          <p:cNvSpPr txBox="1"/>
          <p:nvPr/>
        </p:nvSpPr>
        <p:spPr>
          <a:xfrm>
            <a:off x="8270437" y="846009"/>
            <a:ext cx="2681416" cy="369332"/>
          </a:xfrm>
          <a:prstGeom prst="rect">
            <a:avLst/>
          </a:prstGeom>
          <a:noFill/>
        </p:spPr>
        <p:txBody>
          <a:bodyPr wrap="square" rtlCol="0">
            <a:spAutoFit/>
          </a:bodyPr>
          <a:lstStyle/>
          <a:p>
            <a:pPr algn="ctr"/>
            <a:r>
              <a:rPr lang="en-US" b="1">
                <a:solidFill>
                  <a:schemeClr val="bg1"/>
                </a:solidFill>
                <a:latin typeface="Verdana" panose="020B0604030504040204" pitchFamily="34" charset="0"/>
              </a:rPr>
              <a:t>ci3t.org/screening</a:t>
            </a:r>
            <a:endParaRPr lang="en-US" b="1">
              <a:solidFill>
                <a:schemeClr val="bg1"/>
              </a:solidFill>
            </a:endParaRPr>
          </a:p>
        </p:txBody>
      </p:sp>
      <p:pic>
        <p:nvPicPr>
          <p:cNvPr id="3" name="Picture 2" descr="Table&#10;&#10;Description automatically generated">
            <a:extLst>
              <a:ext uri="{FF2B5EF4-FFF2-40B4-BE49-F238E27FC236}">
                <a16:creationId xmlns:a16="http://schemas.microsoft.com/office/drawing/2014/main" id="{B21C357C-6788-44C7-850D-08FC783EED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70437" y="1209473"/>
            <a:ext cx="3753612" cy="4856515"/>
          </a:xfrm>
          <a:prstGeom prst="rect">
            <a:avLst/>
          </a:prstGeom>
          <a:ln>
            <a:solidFill>
              <a:schemeClr val="tx1"/>
            </a:solidFill>
          </a:ln>
        </p:spPr>
      </p:pic>
    </p:spTree>
    <p:extLst>
      <p:ext uri="{BB962C8B-B14F-4D97-AF65-F5344CB8AC3E}">
        <p14:creationId xmlns:p14="http://schemas.microsoft.com/office/powerpoint/2010/main" val="1569098526"/>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37196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5804E0D-35A0-4136-AD7E-40A88BFF92BD}"/>
              </a:ext>
            </a:extLst>
          </p:cNvPr>
          <p:cNvPicPr>
            <a:picLocks/>
          </p:cNvPicPr>
          <p:nvPr/>
        </p:nvPicPr>
        <p:blipFill>
          <a:blip r:embed="rId2"/>
          <a:stretch>
            <a:fillRect/>
          </a:stretch>
        </p:blipFill>
        <p:spPr>
          <a:xfrm rot="6618873" flipH="1">
            <a:off x="3649425" y="704963"/>
            <a:ext cx="2476709" cy="2476709"/>
          </a:xfrm>
          <a:prstGeom prst="rect">
            <a:avLst/>
          </a:prstGeom>
        </p:spPr>
      </p:pic>
      <p:pic>
        <p:nvPicPr>
          <p:cNvPr id="3" name="Picture 2" descr="Text, letter&#10;&#10;Description automatically generated">
            <a:extLst>
              <a:ext uri="{FF2B5EF4-FFF2-40B4-BE49-F238E27FC236}">
                <a16:creationId xmlns:a16="http://schemas.microsoft.com/office/drawing/2014/main" id="{CB659D36-4CD3-4499-B988-DF639197A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99" y="600892"/>
            <a:ext cx="3724696" cy="4820194"/>
          </a:xfrm>
          <a:prstGeom prst="rect">
            <a:avLst/>
          </a:prstGeom>
          <a:ln>
            <a:solidFill>
              <a:schemeClr val="tx1"/>
            </a:solidFill>
          </a:ln>
        </p:spPr>
      </p:pic>
      <p:sp>
        <p:nvSpPr>
          <p:cNvPr id="6" name="TextBox 5">
            <a:extLst>
              <a:ext uri="{FF2B5EF4-FFF2-40B4-BE49-F238E27FC236}">
                <a16:creationId xmlns:a16="http://schemas.microsoft.com/office/drawing/2014/main" id="{E875013E-6CEE-4A4D-90C8-5245646B8D0B}"/>
              </a:ext>
            </a:extLst>
          </p:cNvPr>
          <p:cNvSpPr txBox="1"/>
          <p:nvPr/>
        </p:nvSpPr>
        <p:spPr>
          <a:xfrm>
            <a:off x="276398" y="182880"/>
            <a:ext cx="5050514" cy="400110"/>
          </a:xfrm>
          <a:prstGeom prst="rect">
            <a:avLst/>
          </a:prstGeom>
          <a:noFill/>
        </p:spPr>
        <p:txBody>
          <a:bodyPr wrap="square" rtlCol="0">
            <a:spAutoFit/>
          </a:bodyPr>
          <a:lstStyle/>
          <a:p>
            <a:r>
              <a:rPr lang="en-US" b="1">
                <a:solidFill>
                  <a:srgbClr val="000000"/>
                </a:solidFill>
                <a:latin typeface="Verdana" panose="020B0604030504040204" pitchFamily="34" charset="0"/>
                <a:hlinkClick r:id="rId4"/>
              </a:rPr>
              <a:t>tinyurl.com/screeningk12</a:t>
            </a:r>
            <a:r>
              <a:rPr lang="en-US" b="1" i="0">
                <a:solidFill>
                  <a:srgbClr val="000000"/>
                </a:solidFill>
                <a:effectLst/>
                <a:latin typeface="Verdana" panose="020B0604030504040204" pitchFamily="34" charset="0"/>
              </a:rPr>
              <a:t> </a:t>
            </a:r>
            <a:r>
              <a:rPr lang="en-US" i="0">
                <a:solidFill>
                  <a:srgbClr val="000000"/>
                </a:solidFill>
                <a:effectLst/>
                <a:latin typeface="Verdana" panose="020B0604030504040204" pitchFamily="34" charset="0"/>
                <a:sym typeface="Symbol" panose="05050102010706020507" pitchFamily="18" charset="2"/>
              </a:rPr>
              <a:t> </a:t>
            </a:r>
            <a:r>
              <a:rPr lang="en-US" sz="2000" i="0">
                <a:solidFill>
                  <a:srgbClr val="000000"/>
                </a:solidFill>
                <a:effectLst/>
                <a:latin typeface="Verdana" panose="020B0604030504040204" pitchFamily="34" charset="0"/>
                <a:sym typeface="Symbol" panose="05050102010706020507" pitchFamily="18" charset="2"/>
              </a:rPr>
              <a:t>pbis.org</a:t>
            </a:r>
            <a:r>
              <a:rPr lang="en-US" sz="2000" b="1" i="0">
                <a:solidFill>
                  <a:srgbClr val="000000"/>
                </a:solidFill>
                <a:effectLst/>
                <a:latin typeface="Verdana" panose="020B0604030504040204" pitchFamily="34" charset="0"/>
                <a:sym typeface="Symbol" panose="05050102010706020507" pitchFamily="18" charset="2"/>
              </a:rPr>
              <a:t> </a:t>
            </a:r>
            <a:endParaRPr lang="en-US"/>
          </a:p>
        </p:txBody>
      </p:sp>
      <p:grpSp>
        <p:nvGrpSpPr>
          <p:cNvPr id="25" name="Group 24">
            <a:extLst>
              <a:ext uri="{FF2B5EF4-FFF2-40B4-BE49-F238E27FC236}">
                <a16:creationId xmlns:a16="http://schemas.microsoft.com/office/drawing/2014/main" id="{537A8503-14E9-4D46-81AF-167CCBECF296}"/>
              </a:ext>
            </a:extLst>
          </p:cNvPr>
          <p:cNvGrpSpPr/>
          <p:nvPr/>
        </p:nvGrpSpPr>
        <p:grpSpPr>
          <a:xfrm>
            <a:off x="4684539" y="588238"/>
            <a:ext cx="7231062" cy="5949993"/>
            <a:chOff x="4684539" y="588238"/>
            <a:chExt cx="7231062" cy="5949993"/>
          </a:xfrm>
        </p:grpSpPr>
        <p:sp>
          <p:nvSpPr>
            <p:cNvPr id="8" name="TextBox 7">
              <a:extLst>
                <a:ext uri="{FF2B5EF4-FFF2-40B4-BE49-F238E27FC236}">
                  <a16:creationId xmlns:a16="http://schemas.microsoft.com/office/drawing/2014/main" id="{EA2C37C0-F35F-415D-95DE-615E1B84F6AF}"/>
                </a:ext>
              </a:extLst>
            </p:cNvPr>
            <p:cNvSpPr txBox="1"/>
            <p:nvPr/>
          </p:nvSpPr>
          <p:spPr>
            <a:xfrm>
              <a:off x="6264110" y="588238"/>
              <a:ext cx="4966162" cy="369332"/>
            </a:xfrm>
            <a:prstGeom prst="rect">
              <a:avLst/>
            </a:prstGeom>
            <a:noFill/>
          </p:spPr>
          <p:txBody>
            <a:bodyPr wrap="square" rtlCol="0">
              <a:spAutoFit/>
            </a:bodyPr>
            <a:lstStyle/>
            <a:p>
              <a:pPr algn="ctr"/>
              <a:r>
                <a:rPr lang="en-US" b="1" i="0">
                  <a:solidFill>
                    <a:srgbClr val="000000"/>
                  </a:solidFill>
                  <a:effectLst/>
                  <a:latin typeface="Verdana" panose="020B0604030504040204" pitchFamily="34" charset="0"/>
                </a:rPr>
                <a:t>Using multiple sources of data</a:t>
              </a:r>
              <a:endParaRPr lang="en-US"/>
            </a:p>
          </p:txBody>
        </p:sp>
        <p:grpSp>
          <p:nvGrpSpPr>
            <p:cNvPr id="2" name="Group 1">
              <a:extLst>
                <a:ext uri="{FF2B5EF4-FFF2-40B4-BE49-F238E27FC236}">
                  <a16:creationId xmlns:a16="http://schemas.microsoft.com/office/drawing/2014/main" id="{4441523C-9CC2-4EDC-8C9B-9BCE17DA0020}"/>
                </a:ext>
              </a:extLst>
            </p:cNvPr>
            <p:cNvGrpSpPr/>
            <p:nvPr/>
          </p:nvGrpSpPr>
          <p:grpSpPr>
            <a:xfrm>
              <a:off x="4684539" y="1119756"/>
              <a:ext cx="7231062" cy="5418475"/>
              <a:chOff x="5076462" y="888725"/>
              <a:chExt cx="7231062" cy="5418475"/>
            </a:xfrm>
          </p:grpSpPr>
          <p:sp>
            <p:nvSpPr>
              <p:cNvPr id="4" name="Freeform: Shape 3">
                <a:extLst>
                  <a:ext uri="{FF2B5EF4-FFF2-40B4-BE49-F238E27FC236}">
                    <a16:creationId xmlns:a16="http://schemas.microsoft.com/office/drawing/2014/main" id="{20D70AD2-ADEF-4616-8A49-9A3950AE1AE6}"/>
                  </a:ext>
                </a:extLst>
              </p:cNvPr>
              <p:cNvSpPr/>
              <p:nvPr/>
            </p:nvSpPr>
            <p:spPr>
              <a:xfrm>
                <a:off x="8265361" y="888725"/>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405AB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090" tIns="377781" rIns="337090" bIns="377781" numCol="1" spcCol="1270" anchor="ctr" anchorCtr="0">
                <a:noAutofit/>
              </a:bodyPr>
              <a:lstStyle/>
              <a:p>
                <a:pPr marL="0" lvl="0" indent="0" algn="ctr" defTabSz="755650">
                  <a:lnSpc>
                    <a:spcPct val="90000"/>
                  </a:lnSpc>
                  <a:spcBef>
                    <a:spcPct val="0"/>
                  </a:spcBef>
                  <a:spcAft>
                    <a:spcPct val="35000"/>
                  </a:spcAft>
                  <a:buNone/>
                </a:pPr>
                <a:r>
                  <a:rPr lang="en-US" sz="1700" kern="1200"/>
                  <a:t>Academic</a:t>
                </a:r>
              </a:p>
            </p:txBody>
          </p:sp>
          <p:sp>
            <p:nvSpPr>
              <p:cNvPr id="9" name="Freeform: Shape 8">
                <a:extLst>
                  <a:ext uri="{FF2B5EF4-FFF2-40B4-BE49-F238E27FC236}">
                    <a16:creationId xmlns:a16="http://schemas.microsoft.com/office/drawing/2014/main" id="{E3DC6320-2D68-424E-A2C5-FC090A646A18}"/>
                  </a:ext>
                </a:extLst>
              </p:cNvPr>
              <p:cNvSpPr/>
              <p:nvPr/>
            </p:nvSpPr>
            <p:spPr>
              <a:xfrm>
                <a:off x="10065895" y="1290451"/>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Systematic screening</a:t>
                </a:r>
              </a:p>
              <a:p>
                <a:pPr marL="0" lvl="0" indent="0" algn="l" defTabSz="577850">
                  <a:lnSpc>
                    <a:spcPct val="90000"/>
                  </a:lnSpc>
                  <a:spcBef>
                    <a:spcPct val="0"/>
                  </a:spcBef>
                  <a:spcAft>
                    <a:spcPct val="35000"/>
                  </a:spcAft>
                  <a:buNone/>
                </a:pPr>
                <a:r>
                  <a:rPr lang="en-US" sz="1300" kern="1200"/>
                  <a:t>GPA</a:t>
                </a:r>
              </a:p>
              <a:p>
                <a:pPr marL="0" lvl="0" indent="0" algn="l" defTabSz="577850">
                  <a:lnSpc>
                    <a:spcPct val="90000"/>
                  </a:lnSpc>
                  <a:spcBef>
                    <a:spcPct val="0"/>
                  </a:spcBef>
                  <a:spcAft>
                    <a:spcPct val="35000"/>
                  </a:spcAft>
                  <a:buNone/>
                </a:pPr>
                <a:r>
                  <a:rPr lang="en-US" sz="1300" kern="1200"/>
                  <a:t>Course failures</a:t>
                </a:r>
              </a:p>
              <a:p>
                <a:pPr marL="0" lvl="0" indent="0" algn="l" defTabSz="577850">
                  <a:lnSpc>
                    <a:spcPct val="90000"/>
                  </a:lnSpc>
                  <a:spcBef>
                    <a:spcPct val="0"/>
                  </a:spcBef>
                  <a:spcAft>
                    <a:spcPct val="35000"/>
                  </a:spcAft>
                  <a:buNone/>
                </a:pPr>
                <a:r>
                  <a:rPr lang="en-US" sz="1300" kern="1200"/>
                  <a:t>Common formative assessments</a:t>
                </a:r>
              </a:p>
            </p:txBody>
          </p:sp>
          <p:sp>
            <p:nvSpPr>
              <p:cNvPr id="11" name="Freeform: Shape 10">
                <a:extLst>
                  <a:ext uri="{FF2B5EF4-FFF2-40B4-BE49-F238E27FC236}">
                    <a16:creationId xmlns:a16="http://schemas.microsoft.com/office/drawing/2014/main" id="{283495EB-FEFD-4894-B0A7-807ADFED8F70}"/>
                  </a:ext>
                </a:extLst>
              </p:cNvPr>
              <p:cNvSpPr/>
              <p:nvPr/>
            </p:nvSpPr>
            <p:spPr>
              <a:xfrm>
                <a:off x="7318092" y="2593649"/>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405AB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090" tIns="377781" rIns="337090" bIns="377781" numCol="1" spcCol="1270" anchor="ctr" anchorCtr="0">
                <a:noAutofit/>
              </a:bodyPr>
              <a:lstStyle/>
              <a:p>
                <a:pPr marL="0" lvl="0" indent="0" algn="ctr" defTabSz="755650">
                  <a:lnSpc>
                    <a:spcPct val="90000"/>
                  </a:lnSpc>
                  <a:spcBef>
                    <a:spcPct val="0"/>
                  </a:spcBef>
                  <a:spcAft>
                    <a:spcPct val="35000"/>
                  </a:spcAft>
                  <a:buNone/>
                </a:pPr>
                <a:r>
                  <a:rPr lang="en-US" sz="1700" kern="1200"/>
                  <a:t>Behavioral</a:t>
                </a:r>
              </a:p>
            </p:txBody>
          </p:sp>
          <p:sp>
            <p:nvSpPr>
              <p:cNvPr id="12" name="Freeform: Shape 11">
                <a:extLst>
                  <a:ext uri="{FF2B5EF4-FFF2-40B4-BE49-F238E27FC236}">
                    <a16:creationId xmlns:a16="http://schemas.microsoft.com/office/drawing/2014/main" id="{BB5A6264-7788-4B55-842C-DD8626F67414}"/>
                  </a:ext>
                </a:extLst>
              </p:cNvPr>
              <p:cNvSpPr/>
              <p:nvPr/>
            </p:nvSpPr>
            <p:spPr>
              <a:xfrm>
                <a:off x="5076462" y="2995374"/>
                <a:ext cx="2169318" cy="1205177"/>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en-US" sz="1300" kern="1200"/>
                  <a:t>Systematic screening</a:t>
                </a:r>
              </a:p>
              <a:p>
                <a:pPr marL="0" lvl="0" indent="0" algn="r" defTabSz="577850">
                  <a:lnSpc>
                    <a:spcPct val="90000"/>
                  </a:lnSpc>
                  <a:spcBef>
                    <a:spcPct val="0"/>
                  </a:spcBef>
                  <a:spcAft>
                    <a:spcPct val="35000"/>
                  </a:spcAft>
                  <a:buNone/>
                </a:pPr>
                <a:r>
                  <a:rPr lang="en-US" sz="1300" kern="1200"/>
                  <a:t>Attendance</a:t>
                </a:r>
              </a:p>
              <a:p>
                <a:pPr marL="0" lvl="0" indent="0" algn="r" defTabSz="577850">
                  <a:lnSpc>
                    <a:spcPct val="90000"/>
                  </a:lnSpc>
                  <a:spcBef>
                    <a:spcPct val="0"/>
                  </a:spcBef>
                  <a:spcAft>
                    <a:spcPct val="35000"/>
                  </a:spcAft>
                  <a:buNone/>
                </a:pPr>
                <a:r>
                  <a:rPr lang="en-US" sz="1300" kern="1200"/>
                  <a:t>Office Discipline Referrals</a:t>
                </a:r>
              </a:p>
              <a:p>
                <a:pPr marL="0" lvl="0" indent="0" algn="r" defTabSz="577850">
                  <a:lnSpc>
                    <a:spcPct val="90000"/>
                  </a:lnSpc>
                  <a:spcBef>
                    <a:spcPct val="0"/>
                  </a:spcBef>
                  <a:spcAft>
                    <a:spcPct val="35000"/>
                  </a:spcAft>
                  <a:buNone/>
                </a:pPr>
                <a:r>
                  <a:rPr lang="en-US" sz="1300" kern="1200"/>
                  <a:t>Nurse visits</a:t>
                </a:r>
              </a:p>
            </p:txBody>
          </p:sp>
          <p:sp>
            <p:nvSpPr>
              <p:cNvPr id="14" name="Freeform: Shape 13">
                <a:extLst>
                  <a:ext uri="{FF2B5EF4-FFF2-40B4-BE49-F238E27FC236}">
                    <a16:creationId xmlns:a16="http://schemas.microsoft.com/office/drawing/2014/main" id="{23113A81-4B94-40F4-8EDA-56BB1DF95993}"/>
                  </a:ext>
                </a:extLst>
              </p:cNvPr>
              <p:cNvSpPr/>
              <p:nvPr/>
            </p:nvSpPr>
            <p:spPr>
              <a:xfrm>
                <a:off x="8265361" y="4298572"/>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405AB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090" tIns="377781" rIns="337090" bIns="377781" numCol="1" spcCol="1270" anchor="ctr" anchorCtr="0">
                <a:noAutofit/>
              </a:bodyPr>
              <a:lstStyle/>
              <a:p>
                <a:pPr marL="0" lvl="0" indent="0" algn="ctr" defTabSz="755650">
                  <a:lnSpc>
                    <a:spcPct val="90000"/>
                  </a:lnSpc>
                  <a:spcBef>
                    <a:spcPct val="0"/>
                  </a:spcBef>
                  <a:spcAft>
                    <a:spcPct val="35000"/>
                  </a:spcAft>
                  <a:buNone/>
                </a:pPr>
                <a:r>
                  <a:rPr lang="en-US" sz="1700" kern="1200"/>
                  <a:t>Social</a:t>
                </a:r>
              </a:p>
            </p:txBody>
          </p:sp>
          <p:sp>
            <p:nvSpPr>
              <p:cNvPr id="15" name="Freeform: Shape 14">
                <a:extLst>
                  <a:ext uri="{FF2B5EF4-FFF2-40B4-BE49-F238E27FC236}">
                    <a16:creationId xmlns:a16="http://schemas.microsoft.com/office/drawing/2014/main" id="{4B594707-DD43-4840-8A09-8E6765230638}"/>
                  </a:ext>
                </a:extLst>
              </p:cNvPr>
              <p:cNvSpPr/>
              <p:nvPr/>
            </p:nvSpPr>
            <p:spPr>
              <a:xfrm>
                <a:off x="10065895" y="4700298"/>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Systematic screening</a:t>
                </a:r>
              </a:p>
              <a:p>
                <a:pPr marL="0" lvl="0" indent="0" algn="l" defTabSz="577850">
                  <a:lnSpc>
                    <a:spcPct val="90000"/>
                  </a:lnSpc>
                  <a:spcBef>
                    <a:spcPct val="0"/>
                  </a:spcBef>
                  <a:spcAft>
                    <a:spcPct val="35000"/>
                  </a:spcAft>
                  <a:buNone/>
                </a:pPr>
                <a:r>
                  <a:rPr lang="en-US" sz="1300" kern="1200"/>
                  <a:t>Nurse visits</a:t>
                </a:r>
              </a:p>
              <a:p>
                <a:pPr marL="0" lvl="0" indent="0" algn="l" defTabSz="577850">
                  <a:lnSpc>
                    <a:spcPct val="90000"/>
                  </a:lnSpc>
                  <a:spcBef>
                    <a:spcPct val="0"/>
                  </a:spcBef>
                  <a:spcAft>
                    <a:spcPct val="35000"/>
                  </a:spcAft>
                  <a:buNone/>
                </a:pPr>
                <a:r>
                  <a:rPr lang="en-US" sz="1300" kern="1200"/>
                  <a:t>Other referrals (e.g., counselor)</a:t>
                </a:r>
              </a:p>
            </p:txBody>
          </p:sp>
        </p:grpSp>
      </p:grpSp>
      <p:pic>
        <p:nvPicPr>
          <p:cNvPr id="5" name="Picture 4" descr="Text, letter&#10;&#10;Description automatically generated">
            <a:extLst>
              <a:ext uri="{FF2B5EF4-FFF2-40B4-BE49-F238E27FC236}">
                <a16:creationId xmlns:a16="http://schemas.microsoft.com/office/drawing/2014/main" id="{A94B7F21-9CD4-494F-B04B-35B629ED68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003" y="1933303"/>
            <a:ext cx="3724696" cy="4820194"/>
          </a:xfrm>
          <a:prstGeom prst="rect">
            <a:avLst/>
          </a:prstGeom>
          <a:ln>
            <a:solidFill>
              <a:schemeClr val="tx1"/>
            </a:solidFill>
          </a:ln>
        </p:spPr>
      </p:pic>
    </p:spTree>
    <p:extLst>
      <p:ext uri="{BB962C8B-B14F-4D97-AF65-F5344CB8AC3E}">
        <p14:creationId xmlns:p14="http://schemas.microsoft.com/office/powerpoint/2010/main" val="66512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25135"/>
            <a:ext cx="4824350" cy="3586386"/>
          </a:xfrm>
          <a:prstGeom prst="rect">
            <a:avLst/>
          </a:prstGeom>
        </p:spPr>
      </p:pic>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4"/>
          <a:stretch>
            <a:fillRect/>
          </a:stretch>
        </p:blipFill>
        <p:spPr>
          <a:xfrm>
            <a:off x="6227659" y="1135645"/>
            <a:ext cx="4908541" cy="54355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42356" y="2652359"/>
            <a:ext cx="4479146" cy="384042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stretch>
            <a:fillRect/>
          </a:stretch>
        </p:blipFill>
        <p:spPr>
          <a:xfrm>
            <a:off x="151498" y="1219649"/>
            <a:ext cx="5327504" cy="579571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0" y="1558403"/>
            <a:ext cx="7575562" cy="5225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0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F2E681F2-D2F4-4EEA-8D6A-8AC83F388D6A}"/>
              </a:ext>
            </a:extLst>
          </p:cNvPr>
          <p:cNvPicPr>
            <a:picLocks noChangeAspect="1"/>
          </p:cNvPicPr>
          <p:nvPr/>
        </p:nvPicPr>
        <p:blipFill rotWithShape="1">
          <a:blip r:embed="rId2"/>
          <a:srcRect r="737"/>
          <a:stretch/>
        </p:blipFill>
        <p:spPr>
          <a:xfrm>
            <a:off x="0" y="0"/>
            <a:ext cx="6225309" cy="3753511"/>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229510" y="696999"/>
            <a:ext cx="5624756" cy="5281092"/>
          </a:xfrm>
          <a:prstGeom prst="rect">
            <a:avLst/>
          </a:prstGeom>
          <a:ln>
            <a:solidFill>
              <a:schemeClr val="tx1"/>
            </a:solidFill>
          </a:ln>
        </p:spPr>
      </p:pic>
      <p:pic>
        <p:nvPicPr>
          <p:cNvPr id="4" name="Picture 2" descr="1424998884482">
            <a:extLst>
              <a:ext uri="{FF2B5EF4-FFF2-40B4-BE49-F238E27FC236}">
                <a16:creationId xmlns:a16="http://schemas.microsoft.com/office/drawing/2014/main" id="{1862325C-5EA5-40DE-9987-D8543D93EF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5631" y="4137375"/>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Graphic">
            <a:extLst>
              <a:ext uri="{FF2B5EF4-FFF2-40B4-BE49-F238E27FC236}">
                <a16:creationId xmlns:a16="http://schemas.microsoft.com/office/drawing/2014/main" id="{5F691132-6F89-4BA6-ABAE-9D0865D6C77B}"/>
              </a:ext>
            </a:extLst>
          </p:cNvPr>
          <p:cNvPicPr>
            <a:picLocks noChangeAspect="1" noChangeArrowheads="1"/>
          </p:cNvPicPr>
          <p:nvPr/>
        </p:nvPicPr>
        <p:blipFill rotWithShape="1">
          <a:blip r:embed="rId5"/>
          <a:srcRect l="4679" r="6937" b="6205"/>
          <a:stretch/>
        </p:blipFill>
        <p:spPr bwMode="auto">
          <a:xfrm>
            <a:off x="3618722" y="4137373"/>
            <a:ext cx="1802363" cy="249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FE374C1-F331-48D8-8C5F-473FFFC19823}"/>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spTree>
    <p:extLst>
      <p:ext uri="{BB962C8B-B14F-4D97-AF65-F5344CB8AC3E}">
        <p14:creationId xmlns:p14="http://schemas.microsoft.com/office/powerpoint/2010/main" val="2107840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43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96450285-3FF0-4752-9B77-7EC73B4E99A6}"/>
              </a:ext>
            </a:extLst>
          </p:cNvPr>
          <p:cNvPicPr>
            <a:picLocks noChangeAspect="1"/>
          </p:cNvPicPr>
          <p:nvPr/>
        </p:nvPicPr>
        <p:blipFill>
          <a:blip r:embed="rId2">
            <a:extLst>
              <a:ext uri="{28A0092B-C50C-407E-A947-70E740481C1C}">
                <a14:useLocalDpi xmlns:a14="http://schemas.microsoft.com/office/drawing/2010/main" val="0"/>
              </a:ext>
            </a:extLst>
          </a:blip>
          <a:srcRect t="3945" b="3945"/>
          <a:stretch/>
        </p:blipFill>
        <p:spPr>
          <a:xfrm>
            <a:off x="0" y="0"/>
            <a:ext cx="6225309" cy="3753511"/>
          </a:xfrm>
          <a:prstGeom prst="rect">
            <a:avLst/>
          </a:prstGeom>
        </p:spPr>
      </p:pic>
      <p:sp>
        <p:nvSpPr>
          <p:cNvPr id="3" name="Rectangle 2" descr="rectangle highlighting responding to Covid tab">
            <a:extLst>
              <a:ext uri="{FF2B5EF4-FFF2-40B4-BE49-F238E27FC236}">
                <a16:creationId xmlns:a16="http://schemas.microsoft.com/office/drawing/2014/main" id="{73314CDC-03C1-4877-BECD-EA33AAAEFB17}"/>
              </a:ext>
            </a:extLst>
          </p:cNvPr>
          <p:cNvSpPr/>
          <p:nvPr/>
        </p:nvSpPr>
        <p:spPr>
          <a:xfrm>
            <a:off x="2163403" y="1221509"/>
            <a:ext cx="1154832"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4" name="Picture 3" descr="image of website www.ci3t.org/covid Resources for Families and Recursos para familias highlighting section of Low-intensity Strategies for home">
            <a:extLst>
              <a:ext uri="{FF2B5EF4-FFF2-40B4-BE49-F238E27FC236}">
                <a16:creationId xmlns:a16="http://schemas.microsoft.com/office/drawing/2014/main" id="{61462F6F-C260-4C68-8EFE-02B7E481D6EF}"/>
              </a:ext>
            </a:extLst>
          </p:cNvPr>
          <p:cNvPicPr>
            <a:picLocks noChangeAspect="1"/>
          </p:cNvPicPr>
          <p:nvPr/>
        </p:nvPicPr>
        <p:blipFill>
          <a:blip r:embed="rId3"/>
          <a:stretch>
            <a:fillRect/>
          </a:stretch>
        </p:blipFill>
        <p:spPr>
          <a:xfrm>
            <a:off x="6302248" y="479212"/>
            <a:ext cx="5738812" cy="5712037"/>
          </a:xfrm>
          <a:prstGeom prst="rect">
            <a:avLst/>
          </a:prstGeom>
          <a:ln w="3175">
            <a:solidFill>
              <a:schemeClr val="tx1"/>
            </a:solidFill>
          </a:ln>
        </p:spPr>
      </p:pic>
      <p:sp>
        <p:nvSpPr>
          <p:cNvPr id="5" name="Rectangle 4" descr="Rectangle highlighting Low-intensity Strategies for home">
            <a:extLst>
              <a:ext uri="{FF2B5EF4-FFF2-40B4-BE49-F238E27FC236}">
                <a16:creationId xmlns:a16="http://schemas.microsoft.com/office/drawing/2014/main" id="{898E0E34-271A-40C4-B265-201695058468}"/>
              </a:ext>
            </a:extLst>
          </p:cNvPr>
          <p:cNvSpPr/>
          <p:nvPr/>
        </p:nvSpPr>
        <p:spPr>
          <a:xfrm>
            <a:off x="6384605" y="2227869"/>
            <a:ext cx="5559745" cy="1010632"/>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Rectangle 5" descr="Rectangle highlighting Low-intensity Strategies for home in Spanish">
            <a:extLst>
              <a:ext uri="{FF2B5EF4-FFF2-40B4-BE49-F238E27FC236}">
                <a16:creationId xmlns:a16="http://schemas.microsoft.com/office/drawing/2014/main" id="{AAEA9B39-2CDE-4A37-B5B9-A3F9BB6DD9C8}"/>
              </a:ext>
            </a:extLst>
          </p:cNvPr>
          <p:cNvSpPr/>
          <p:nvPr/>
        </p:nvSpPr>
        <p:spPr>
          <a:xfrm>
            <a:off x="6384604" y="5085369"/>
            <a:ext cx="5559745" cy="1010632"/>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0ACE3787-51BA-4F3E-958F-45053704630A}"/>
              </a:ext>
            </a:extLst>
          </p:cNvPr>
          <p:cNvPicPr>
            <a:picLocks noChangeAspect="1"/>
          </p:cNvPicPr>
          <p:nvPr/>
        </p:nvPicPr>
        <p:blipFill>
          <a:blip r:embed="rId4"/>
          <a:stretch>
            <a:fillRect/>
          </a:stretch>
        </p:blipFill>
        <p:spPr>
          <a:xfrm>
            <a:off x="173781" y="4292205"/>
            <a:ext cx="5877745" cy="1590897"/>
          </a:xfrm>
          <a:prstGeom prst="rect">
            <a:avLst/>
          </a:prstGeom>
        </p:spPr>
      </p:pic>
      <p:pic>
        <p:nvPicPr>
          <p:cNvPr id="8" name="Picture 7">
            <a:extLst>
              <a:ext uri="{FF2B5EF4-FFF2-40B4-BE49-F238E27FC236}">
                <a16:creationId xmlns:a16="http://schemas.microsoft.com/office/drawing/2014/main" id="{A2165D27-AC66-4626-9D21-59140F413967}"/>
              </a:ext>
            </a:extLst>
          </p:cNvPr>
          <p:cNvPicPr>
            <a:picLocks noChangeAspect="1"/>
          </p:cNvPicPr>
          <p:nvPr/>
        </p:nvPicPr>
        <p:blipFill>
          <a:blip r:embed="rId5"/>
          <a:stretch>
            <a:fillRect/>
          </a:stretch>
        </p:blipFill>
        <p:spPr>
          <a:xfrm>
            <a:off x="7253326" y="938974"/>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597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8E6571-2F19-4185-8D0C-B32A195724CB}"/>
              </a:ext>
            </a:extLst>
          </p:cNvPr>
          <p:cNvSpPr/>
          <p:nvPr/>
        </p:nvSpPr>
        <p:spPr>
          <a:xfrm>
            <a:off x="811523" y="5717491"/>
            <a:ext cx="2252476"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Step-by-step Checklist</a:t>
            </a:r>
          </a:p>
        </p:txBody>
      </p:sp>
      <p:sp>
        <p:nvSpPr>
          <p:cNvPr id="13" name="Rectangle 12">
            <a:extLst>
              <a:ext uri="{FF2B5EF4-FFF2-40B4-BE49-F238E27FC236}">
                <a16:creationId xmlns:a16="http://schemas.microsoft.com/office/drawing/2014/main" id="{D37C44AE-666E-4A43-8A90-CE015C65487F}"/>
              </a:ext>
            </a:extLst>
          </p:cNvPr>
          <p:cNvSpPr/>
          <p:nvPr/>
        </p:nvSpPr>
        <p:spPr>
          <a:xfrm>
            <a:off x="4655770" y="5717491"/>
            <a:ext cx="1239699"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Infographic</a:t>
            </a:r>
          </a:p>
        </p:txBody>
      </p:sp>
      <p:sp>
        <p:nvSpPr>
          <p:cNvPr id="14" name="Rectangle 13">
            <a:extLst>
              <a:ext uri="{FF2B5EF4-FFF2-40B4-BE49-F238E27FC236}">
                <a16:creationId xmlns:a16="http://schemas.microsoft.com/office/drawing/2014/main" id="{FF498883-AA5E-43D5-B166-664A3CE982DD}"/>
              </a:ext>
            </a:extLst>
          </p:cNvPr>
          <p:cNvSpPr/>
          <p:nvPr/>
        </p:nvSpPr>
        <p:spPr>
          <a:xfrm>
            <a:off x="7487242" y="3370624"/>
            <a:ext cx="3490497"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dirty="0">
                <a:ln w="0"/>
                <a:solidFill>
                  <a:schemeClr val="tx1"/>
                </a:solidFill>
                <a:effectLst>
                  <a:outerShdw blurRad="38100" dist="19050" dir="2700000" algn="tl" rotWithShape="0">
                    <a:schemeClr val="dk1">
                      <a:alpha val="40000"/>
                    </a:schemeClr>
                  </a:outerShdw>
                </a:effectLst>
              </a:rPr>
              <a:t>Step-by-step Video</a:t>
            </a:r>
          </a:p>
        </p:txBody>
      </p:sp>
      <p:sp>
        <p:nvSpPr>
          <p:cNvPr id="15" name="Rectangle 14">
            <a:extLst>
              <a:ext uri="{FF2B5EF4-FFF2-40B4-BE49-F238E27FC236}">
                <a16:creationId xmlns:a16="http://schemas.microsoft.com/office/drawing/2014/main" id="{E9414830-EDC5-4B1C-9867-6F4553846117}"/>
              </a:ext>
            </a:extLst>
          </p:cNvPr>
          <p:cNvSpPr/>
          <p:nvPr/>
        </p:nvSpPr>
        <p:spPr>
          <a:xfrm>
            <a:off x="8315755" y="72533"/>
            <a:ext cx="3458576" cy="58477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u="sng">
                <a:ln w="0"/>
                <a:solidFill>
                  <a:srgbClr val="1111FF"/>
                </a:solidFill>
                <a:effectLst>
                  <a:outerShdw blurRad="38100" dist="19050" dir="2700000" algn="tl" rotWithShape="0">
                    <a:schemeClr val="dk1">
                      <a:alpha val="40000"/>
                    </a:schemeClr>
                  </a:outerShdw>
                </a:effectLst>
                <a:hlinkClick r:id="rId2"/>
              </a:rPr>
              <a:t>www.</a:t>
            </a:r>
            <a:r>
              <a:rPr lang="en-US" sz="3200" b="0" u="sng" cap="none" spc="0">
                <a:ln w="0"/>
                <a:solidFill>
                  <a:srgbClr val="1111FF"/>
                </a:solidFill>
                <a:effectLst>
                  <a:outerShdw blurRad="38100" dist="19050" dir="2700000" algn="tl" rotWithShape="0">
                    <a:schemeClr val="dk1">
                      <a:alpha val="40000"/>
                    </a:schemeClr>
                  </a:outerShdw>
                </a:effectLst>
                <a:hlinkClick r:id="rId2"/>
              </a:rPr>
              <a:t>ci3t.org/</a:t>
            </a:r>
            <a:r>
              <a:rPr lang="en-US" sz="3200" u="sng">
                <a:ln w="0"/>
                <a:solidFill>
                  <a:srgbClr val="1111FF"/>
                </a:solidFill>
                <a:effectLst>
                  <a:outerShdw blurRad="38100" dist="19050" dir="2700000" algn="tl" rotWithShape="0">
                    <a:schemeClr val="dk1">
                      <a:alpha val="40000"/>
                    </a:schemeClr>
                  </a:outerShdw>
                </a:effectLst>
                <a:hlinkClick r:id="rId2"/>
              </a:rPr>
              <a:t>covid</a:t>
            </a:r>
            <a:endParaRPr lang="en-US" sz="3200" b="0" u="sng" cap="none" spc="0">
              <a:ln w="0"/>
              <a:solidFill>
                <a:srgbClr val="1111FF"/>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39F23DB-8398-41A5-94E8-9DB567405189}"/>
              </a:ext>
            </a:extLst>
          </p:cNvPr>
          <p:cNvSpPr/>
          <p:nvPr/>
        </p:nvSpPr>
        <p:spPr>
          <a:xfrm>
            <a:off x="499861" y="1285170"/>
            <a:ext cx="5541904" cy="400110"/>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spc="0">
                <a:ln w="0"/>
                <a:effectLst>
                  <a:outerShdw blurRad="38100" dist="19050" dir="2700000" algn="tl" rotWithShape="0">
                    <a:schemeClr val="dk1">
                      <a:alpha val="40000"/>
                    </a:schemeClr>
                  </a:outerShdw>
                </a:effectLst>
                <a:latin typeface="+mj-lt"/>
              </a:rPr>
              <a:t>Materials to support remote learning</a:t>
            </a:r>
          </a:p>
        </p:txBody>
      </p:sp>
      <p:pic>
        <p:nvPicPr>
          <p:cNvPr id="17" name="Content Placeholder 10" descr="Image Active Supervision implementation checklist.">
            <a:extLst>
              <a:ext uri="{FF2B5EF4-FFF2-40B4-BE49-F238E27FC236}">
                <a16:creationId xmlns:a16="http://schemas.microsoft.com/office/drawing/2014/main" id="{E918EC5B-0739-4E45-B169-D7CB22DF03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861" y="1983395"/>
            <a:ext cx="2875799" cy="3721621"/>
          </a:xfrm>
          <a:prstGeom prst="rect">
            <a:avLst/>
          </a:prstGeom>
          <a:ln w="3175">
            <a:solidFill>
              <a:schemeClr val="tx1"/>
            </a:solidFill>
          </a:ln>
        </p:spPr>
      </p:pic>
      <p:pic>
        <p:nvPicPr>
          <p:cNvPr id="18" name="Picture 17" descr="Image of infographic for Instructional Choice listing the 7 steps to implement strategy in virtual environment.">
            <a:extLst>
              <a:ext uri="{FF2B5EF4-FFF2-40B4-BE49-F238E27FC236}">
                <a16:creationId xmlns:a16="http://schemas.microsoft.com/office/drawing/2014/main" id="{A8C6D770-94BE-4F77-ADEF-7C8E7D56B0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35088" y="1983394"/>
            <a:ext cx="2881065" cy="3728437"/>
          </a:xfrm>
          <a:prstGeom prst="rect">
            <a:avLst/>
          </a:prstGeom>
          <a:ln w="3175">
            <a:solidFill>
              <a:schemeClr val="tx1"/>
            </a:solidFill>
          </a:ln>
        </p:spPr>
      </p:pic>
      <p:pic>
        <p:nvPicPr>
          <p:cNvPr id="19" name="Online Media 2" descr="Instructional Choice in the Virtual Learning Environment video preview image.">
            <a:hlinkClick r:id="" action="ppaction://media"/>
            <a:extLst>
              <a:ext uri="{FF2B5EF4-FFF2-40B4-BE49-F238E27FC236}">
                <a16:creationId xmlns:a16="http://schemas.microsoft.com/office/drawing/2014/main" id="{9AFD845F-5F91-41FA-9324-E1DECB5E08C4}"/>
              </a:ext>
            </a:extLst>
          </p:cNvPr>
          <p:cNvPicPr>
            <a:picLocks noRot="1" noChangeAspect="1"/>
          </p:cNvPicPr>
          <p:nvPr/>
        </p:nvPicPr>
        <p:blipFill>
          <a:blip r:embed="rId5"/>
          <a:stretch>
            <a:fillRect/>
          </a:stretch>
        </p:blipFill>
        <p:spPr>
          <a:xfrm>
            <a:off x="7575076" y="1398494"/>
            <a:ext cx="3490496" cy="1972130"/>
          </a:xfrm>
          <a:prstGeom prst="rect">
            <a:avLst/>
          </a:prstGeom>
          <a:ln w="3175">
            <a:solidFill>
              <a:schemeClr val="tx1"/>
            </a:solidFill>
          </a:ln>
        </p:spPr>
      </p:pic>
      <p:sp>
        <p:nvSpPr>
          <p:cNvPr id="23" name="Title 1">
            <a:extLst>
              <a:ext uri="{FF2B5EF4-FFF2-40B4-BE49-F238E27FC236}">
                <a16:creationId xmlns:a16="http://schemas.microsoft.com/office/drawing/2014/main" id="{4D44DFD3-EE77-4120-90FF-4288FD30304B}"/>
              </a:ext>
            </a:extLst>
          </p:cNvPr>
          <p:cNvSpPr txBox="1">
            <a:spLocks/>
          </p:cNvSpPr>
          <p:nvPr/>
        </p:nvSpPr>
        <p:spPr>
          <a:xfrm>
            <a:off x="838200" y="365125"/>
            <a:ext cx="10515600" cy="1033369"/>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Choice</a:t>
            </a:r>
          </a:p>
        </p:txBody>
      </p:sp>
      <p:pic>
        <p:nvPicPr>
          <p:cNvPr id="11" name="Picture 10" descr="Image of woman in front of a screen with a view of students in a virtual classroom.">
            <a:extLst>
              <a:ext uri="{FF2B5EF4-FFF2-40B4-BE49-F238E27FC236}">
                <a16:creationId xmlns:a16="http://schemas.microsoft.com/office/drawing/2014/main" id="{B3837CE0-51C7-4B61-B6A5-3B3D345F48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75076" y="3705205"/>
            <a:ext cx="3522766" cy="2348510"/>
          </a:xfrm>
          <a:prstGeom prst="rect">
            <a:avLst/>
          </a:prstGeom>
          <a:ln w="3175">
            <a:solidFill>
              <a:schemeClr val="tx1"/>
            </a:solidFill>
          </a:ln>
        </p:spPr>
      </p:pic>
    </p:spTree>
    <p:extLst>
      <p:ext uri="{BB962C8B-B14F-4D97-AF65-F5344CB8AC3E}">
        <p14:creationId xmlns:p14="http://schemas.microsoft.com/office/powerpoint/2010/main" val="3265982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29155580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dirty="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dirty="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endParaRPr lang="en-US" sz="1600" baseline="0" dirty="0"/>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dirty="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endParaRPr lang="en-US" sz="1600" baseline="0" dirty="0"/>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Content Placeholder 5">
            <a:extLst>
              <a:ext uri="{FF2B5EF4-FFF2-40B4-BE49-F238E27FC236}">
                <a16:creationId xmlns:a16="http://schemas.microsoft.com/office/drawing/2014/main" id="{CEB8F6A1-A193-4C25-AA98-4E4AF2A9B3A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674751" y="320648"/>
            <a:ext cx="6760118" cy="3801979"/>
          </a:xfrm>
          <a:prstGeom prst="rect">
            <a:avLst/>
          </a:prstGeom>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1"/>
          <a:stretch>
            <a:fillRect/>
          </a:stretch>
        </p:blipFill>
        <p:spPr>
          <a:xfrm>
            <a:off x="6032810" y="420272"/>
            <a:ext cx="5342269" cy="368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Oval 21">
            <a:extLst>
              <a:ext uri="{FF2B5EF4-FFF2-40B4-BE49-F238E27FC236}">
                <a16:creationId xmlns:a16="http://schemas.microsoft.com/office/drawing/2014/main" id="{8BAAC526-86CD-4505-B978-CC077B84E511}"/>
              </a:ext>
            </a:extLst>
          </p:cNvPr>
          <p:cNvSpPr/>
          <p:nvPr/>
        </p:nvSpPr>
        <p:spPr>
          <a:xfrm>
            <a:off x="6478525" y="1693073"/>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Exploring Teacher-Delivered, Low-Intensity Supports … </a:t>
            </a:r>
          </a:p>
          <a:p>
            <a:pPr algn="ctr"/>
            <a:r>
              <a:rPr lang="en-US" sz="2000"/>
              <a:t>Ci3T Professional Learning Tab</a:t>
            </a:r>
          </a:p>
        </p:txBody>
      </p:sp>
      <p:sp>
        <p:nvSpPr>
          <p:cNvPr id="2" name="Left Brace 1">
            <a:extLst>
              <a:ext uri="{FF2B5EF4-FFF2-40B4-BE49-F238E27FC236}">
                <a16:creationId xmlns:a16="http://schemas.microsoft.com/office/drawing/2014/main" id="{FA53CE69-B52D-4B6A-9C23-76609FC45766}"/>
              </a:ext>
            </a:extLst>
          </p:cNvPr>
          <p:cNvSpPr/>
          <p:nvPr/>
        </p:nvSpPr>
        <p:spPr>
          <a:xfrm>
            <a:off x="1660124" y="4260855"/>
            <a:ext cx="182082" cy="24417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Arrow: Right 2">
            <a:extLst>
              <a:ext uri="{FF2B5EF4-FFF2-40B4-BE49-F238E27FC236}">
                <a16:creationId xmlns:a16="http://schemas.microsoft.com/office/drawing/2014/main" id="{0CFCBDF4-8FD5-4B02-AB2F-4F12E8D6BB5E}"/>
              </a:ext>
            </a:extLst>
          </p:cNvPr>
          <p:cNvSpPr/>
          <p:nvPr/>
        </p:nvSpPr>
        <p:spPr>
          <a:xfrm>
            <a:off x="97654" y="4605061"/>
            <a:ext cx="1562469" cy="1751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Schedule Time to Explore!</a:t>
            </a:r>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dirty="0">
                <a:solidFill>
                  <a:schemeClr val="bg1"/>
                </a:solidFill>
                <a:ea typeface="ＭＳ Ｐゴシック" pitchFamily="34" charset="-128"/>
              </a:rPr>
              <a:t>An illustration</a:t>
            </a:r>
            <a:endParaRPr lang="en-US" sz="2800" dirty="0">
              <a:solidFill>
                <a:schemeClr val="bg1"/>
              </a:solidFill>
              <a:ea typeface="ＭＳ Ｐゴシック" pitchFamily="34" charset="-128"/>
            </a:endParaRPr>
          </a:p>
        </p:txBody>
      </p:sp>
      <p:graphicFrame>
        <p:nvGraphicFramePr>
          <p:cNvPr id="51224" name="Group 24"/>
          <p:cNvGraphicFramePr>
            <a:graphicFrameLocks noGrp="1"/>
          </p:cNvGraphicFramePr>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dirty="0">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dirty="0"/>
            </a:br>
            <a:br>
              <a:rPr lang="en-US" sz="2800" dirty="0"/>
            </a:br>
            <a:r>
              <a:rPr lang="en-US" sz="2800" dirty="0">
                <a:highlight>
                  <a:srgbClr val="FFFF00"/>
                </a:highlight>
              </a:rPr>
              <a:t>Treatment Integrity</a:t>
            </a:r>
            <a:br>
              <a:rPr lang="en-US" sz="2800" dirty="0"/>
            </a:br>
            <a:br>
              <a:rPr lang="en-US" sz="2800" dirty="0"/>
            </a:br>
            <a:r>
              <a:rPr lang="en-US" sz="2800" dirty="0"/>
              <a:t>Social Validity</a:t>
            </a:r>
            <a:br>
              <a:rPr lang="en-US" sz="2800" dirty="0"/>
            </a:br>
            <a:br>
              <a:rPr lang="en-US" sz="2800" dirty="0"/>
            </a:br>
            <a:r>
              <a:rPr lang="en-US" sz="2800" dirty="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Description</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Data to Monitor Progress</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Social Skills Improvement System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Counselors and/or social workers will lead small group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lessons appropriate for student skillsets as identified using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Behavior</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dirty="0">
                          <a:effectLst/>
                          <a:latin typeface="Times New Roman" panose="02020603050405020304" pitchFamily="18" charset="0"/>
                          <a:ea typeface="Times New Roman" panose="02020603050405020304" pitchFamily="18" charset="0"/>
                        </a:rPr>
                        <a:t>AND</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Academic</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Student measures</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Attendance and </a:t>
                      </a:r>
                      <a:r>
                        <a:rPr lang="en-US" sz="1550" dirty="0" err="1">
                          <a:effectLst/>
                          <a:latin typeface="Times New Roman" panose="02020603050405020304" pitchFamily="18" charset="0"/>
                          <a:ea typeface="Times New Roman" panose="02020603050405020304" pitchFamily="18" charset="0"/>
                        </a:rPr>
                        <a:t>tardies</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Social validity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Treatment integrity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a:t>
            </a:r>
            <a:r>
              <a:rPr lang="en-US" sz="3600" dirty="0" err="1"/>
              <a:t>SSiS</a:t>
            </a:r>
            <a:endParaRPr lang="en-US" sz="3600" dirty="0"/>
          </a:p>
        </p:txBody>
      </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a:t>Active Supervision</a:t>
            </a:r>
          </a:p>
        </p:txBody>
      </p:sp>
      <p:pic>
        <p:nvPicPr>
          <p:cNvPr id="8" name="Content Placeholder 7"/>
          <p:cNvPicPr>
            <a:picLocks noGrp="1" noChangeAspect="1"/>
          </p:cNvPicPr>
          <p:nvPr>
            <p:ph sz="half" idx="1"/>
          </p:nvPr>
        </p:nvPicPr>
        <p:blipFill>
          <a:blip r:embed="rId2"/>
          <a:stretch>
            <a:fillRect/>
          </a:stretch>
        </p:blipFill>
        <p:spPr>
          <a:xfrm>
            <a:off x="1754621" y="1474707"/>
            <a:ext cx="3965332" cy="3519966"/>
          </a:xfrm>
          <a:prstGeom prst="rect">
            <a:avLst/>
          </a:prstGeom>
        </p:spPr>
      </p:pic>
      <p:pic>
        <p:nvPicPr>
          <p:cNvPr id="2" name="Picture 1"/>
          <p:cNvPicPr>
            <a:picLocks noChangeAspect="1"/>
          </p:cNvPicPr>
          <p:nvPr/>
        </p:nvPicPr>
        <p:blipFill>
          <a:blip r:embed="rId3"/>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a:t>https://eclkc.ohs.acf.hhs.gov/safety-practices</a:t>
            </a:r>
          </a:p>
        </p:txBody>
      </p:sp>
      <p:pic>
        <p:nvPicPr>
          <p:cNvPr id="9" name="Picture 8">
            <a:extLst>
              <a:ext uri="{FF2B5EF4-FFF2-40B4-BE49-F238E27FC236}">
                <a16:creationId xmlns:a16="http://schemas.microsoft.com/office/drawing/2014/main" id="{52FBEDA6-B57E-4E6D-8C08-A7B0A1DCC60F}"/>
              </a:ext>
            </a:extLst>
          </p:cNvPr>
          <p:cNvPicPr>
            <a:picLocks noChangeAspect="1"/>
          </p:cNvPicPr>
          <p:nvPr/>
        </p:nvPicPr>
        <p:blipFill>
          <a:blip r:embed="rId4"/>
          <a:stretch>
            <a:fillRect/>
          </a:stretch>
        </p:blipFill>
        <p:spPr>
          <a:xfrm>
            <a:off x="4468531" y="1413257"/>
            <a:ext cx="7723469" cy="4594876"/>
          </a:xfrm>
          <a:prstGeom prst="rect">
            <a:avLst/>
          </a:prstGeom>
        </p:spPr>
      </p:pic>
    </p:spTree>
    <p:extLst>
      <p:ext uri="{BB962C8B-B14F-4D97-AF65-F5344CB8AC3E}">
        <p14:creationId xmlns:p14="http://schemas.microsoft.com/office/powerpoint/2010/main" val="29880989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Students in grades 9 – 12.</a:t>
                      </a:r>
                    </a:p>
                    <a:p>
                      <a:pPr marL="50800" marR="0" algn="l">
                        <a:lnSpc>
                          <a:spcPct val="115000"/>
                        </a:lnSpc>
                        <a:spcBef>
                          <a:spcPts val="0"/>
                        </a:spcBef>
                        <a:spcAft>
                          <a:spcPts val="0"/>
                        </a:spcAft>
                      </a:pPr>
                      <a:r>
                        <a:rPr lang="en-US" sz="1600">
                          <a:effectLst/>
                          <a:latin typeface="Times New Roman"/>
                          <a:ea typeface="Times New Roman"/>
                        </a:rPr>
                        <a:t>(2) Reading performance basic or below basic on state assessment (but above 4</a:t>
                      </a:r>
                      <a:r>
                        <a:rPr lang="en-US" sz="1600" baseline="30000">
                          <a:effectLst/>
                          <a:latin typeface="Times New Roman"/>
                          <a:ea typeface="Times New Roman"/>
                        </a:rPr>
                        <a:t>th</a:t>
                      </a:r>
                      <a:r>
                        <a:rPr lang="en-US" sz="1600">
                          <a:effectLst/>
                          <a:latin typeface="Times New Roman"/>
                          <a:ea typeface="Times New Roman"/>
                        </a:rPr>
                        <a:t> grade reading level).</a:t>
                      </a:r>
                    </a:p>
                    <a:p>
                      <a:pPr marL="50800" marR="0" algn="l">
                        <a:lnSpc>
                          <a:spcPct val="115000"/>
                        </a:lnSpc>
                        <a:spcBef>
                          <a:spcPts val="0"/>
                        </a:spcBef>
                        <a:spcAft>
                          <a:spcPts val="0"/>
                        </a:spcAft>
                      </a:pPr>
                      <a:r>
                        <a:rPr lang="en-US" sz="1600">
                          <a:effectLst/>
                          <a:latin typeface="Times New Roman"/>
                          <a:ea typeface="Times New Roman"/>
                        </a:rPr>
                        <a:t>(3) SRSS risk scores in the moderate range (4 – 8).</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a:effectLst/>
                          <a:latin typeface="Times New Roman"/>
                          <a:ea typeface="Times New Roman"/>
                        </a:rPr>
                        <a:t>Student Measures:</a:t>
                      </a:r>
                      <a:endParaRPr lang="en-US" sz="1400">
                        <a:effectLst/>
                        <a:latin typeface="Times New Roman"/>
                        <a:ea typeface="Times New Roman"/>
                      </a:endParaRPr>
                    </a:p>
                    <a:p>
                      <a:pPr marL="109855" marR="0" algn="l">
                        <a:lnSpc>
                          <a:spcPct val="115000"/>
                        </a:lnSpc>
                        <a:spcBef>
                          <a:spcPts val="0"/>
                        </a:spcBef>
                        <a:spcAft>
                          <a:spcPts val="0"/>
                        </a:spcAft>
                      </a:pPr>
                      <a:r>
                        <a:rPr lang="en-US" sz="1400">
                          <a:effectLst/>
                          <a:latin typeface="Times New Roman"/>
                          <a:ea typeface="Times New Roman"/>
                        </a:rPr>
                        <a:t>Meeting individual READ 180 reading goals:</a:t>
                      </a:r>
                    </a:p>
                    <a:p>
                      <a:pPr marL="109855" marR="0" algn="l">
                        <a:lnSpc>
                          <a:spcPct val="115000"/>
                        </a:lnSpc>
                        <a:spcBef>
                          <a:spcPts val="0"/>
                        </a:spcBef>
                        <a:spcAft>
                          <a:spcPts val="0"/>
                        </a:spcAft>
                      </a:pPr>
                      <a:r>
                        <a:rPr lang="en-US" sz="140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a:effectLst/>
                          <a:latin typeface="Times New Roman"/>
                          <a:ea typeface="Times New Roman"/>
                        </a:rPr>
                        <a:t>(2) Writing Assessments</a:t>
                      </a:r>
                    </a:p>
                    <a:p>
                      <a:pPr marL="109855" marR="0" algn="l">
                        <a:lnSpc>
                          <a:spcPct val="115000"/>
                        </a:lnSpc>
                        <a:spcBef>
                          <a:spcPts val="0"/>
                        </a:spcBef>
                        <a:spcAft>
                          <a:spcPts val="0"/>
                        </a:spcAft>
                      </a:pPr>
                      <a:r>
                        <a:rPr lang="en-US" sz="140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a:effectLst/>
                          <a:latin typeface="Times New Roman"/>
                          <a:ea typeface="Times New Roman"/>
                        </a:rPr>
                        <a:t>(4) Curriculum-based Assessments</a:t>
                      </a:r>
                    </a:p>
                    <a:p>
                      <a:pPr marL="109855" marR="0" algn="l">
                        <a:lnSpc>
                          <a:spcPct val="115000"/>
                        </a:lnSpc>
                        <a:spcBef>
                          <a:spcPts val="0"/>
                        </a:spcBef>
                        <a:spcAft>
                          <a:spcPts val="0"/>
                        </a:spcAft>
                      </a:pPr>
                      <a:r>
                        <a:rPr lang="en-US" sz="1400">
                          <a:effectLst/>
                          <a:latin typeface="Times New Roman"/>
                          <a:ea typeface="Times New Roman"/>
                        </a:rPr>
                        <a:t>(5) Attendance in class</a:t>
                      </a:r>
                    </a:p>
                    <a:p>
                      <a:pPr marL="109855" marR="0" algn="l">
                        <a:lnSpc>
                          <a:spcPct val="115000"/>
                        </a:lnSpc>
                        <a:spcBef>
                          <a:spcPts val="0"/>
                        </a:spcBef>
                        <a:spcAft>
                          <a:spcPts val="0"/>
                        </a:spcAft>
                      </a:pPr>
                      <a:r>
                        <a:rPr lang="en-US" sz="1400" u="sng">
                          <a:effectLst/>
                          <a:latin typeface="Times New Roman"/>
                          <a:ea typeface="Times New Roman"/>
                        </a:rPr>
                        <a:t>Treatment Integrity</a:t>
                      </a:r>
                      <a:r>
                        <a:rPr lang="en-US" sz="140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a:effectLst/>
                          <a:latin typeface="Times New Roman"/>
                          <a:ea typeface="Times New Roman"/>
                        </a:rPr>
                        <a:t>Social Validity</a:t>
                      </a:r>
                      <a:r>
                        <a:rPr lang="en-US" sz="140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Students meet instructional reading goals.</a:t>
                      </a:r>
                    </a:p>
                    <a:p>
                      <a:pPr marL="0" marR="0" algn="l">
                        <a:lnSpc>
                          <a:spcPct val="115000"/>
                        </a:lnSpc>
                        <a:spcBef>
                          <a:spcPts val="0"/>
                        </a:spcBef>
                        <a:spcAft>
                          <a:spcPts val="0"/>
                        </a:spcAft>
                      </a:pPr>
                      <a:r>
                        <a:rPr lang="en-US" sz="1600">
                          <a:effectLst/>
                          <a:latin typeface="Times New Roman"/>
                          <a:ea typeface="Times New Roman"/>
                        </a:rPr>
                        <a:t> </a:t>
                      </a:r>
                    </a:p>
                    <a:p>
                      <a:pPr marL="107950" marR="0" algn="l">
                        <a:lnSpc>
                          <a:spcPct val="115000"/>
                        </a:lnSpc>
                        <a:spcBef>
                          <a:spcPts val="0"/>
                        </a:spcBef>
                        <a:spcAft>
                          <a:spcPts val="0"/>
                        </a:spcAft>
                      </a:pPr>
                      <a:r>
                        <a:rPr lang="en-US" sz="160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5347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12th graders</a:t>
                      </a:r>
                    </a:p>
                    <a:p>
                      <a:pPr marL="50800" marR="0" algn="l">
                        <a:lnSpc>
                          <a:spcPct val="115000"/>
                        </a:lnSpc>
                        <a:spcBef>
                          <a:spcPts val="0"/>
                        </a:spcBef>
                        <a:spcAft>
                          <a:spcPts val="0"/>
                        </a:spcAft>
                      </a:pPr>
                      <a:r>
                        <a:rPr lang="en-US" sz="160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23219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13295" y="1076541"/>
            <a:ext cx="1682793" cy="211715"/>
          </a:xfrm>
          <a:prstGeom prst="rect">
            <a:avLst/>
          </a:prstGeom>
          <a:noFill/>
          <a:ln w="190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F540A98E-0180-4F32-B3E8-C06EE0270FDF}"/>
              </a:ext>
            </a:extLst>
          </p:cNvPr>
          <p:cNvSpPr/>
          <p:nvPr/>
        </p:nvSpPr>
        <p:spPr>
          <a:xfrm>
            <a:off x="7098109" y="1322829"/>
            <a:ext cx="3809377" cy="4484136"/>
          </a:xfrm>
          <a:prstGeom prst="rect">
            <a:avLst/>
          </a:prstGeom>
          <a:noFill/>
          <a:ln w="190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1614115" y="881370"/>
            <a:ext cx="8963771" cy="5752478"/>
          </a:xfrm>
          <a:prstGeom prst="rect">
            <a:avLst/>
          </a:prstGeom>
        </p:spPr>
      </p:pic>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100" b="1" i="0" u="none" strike="noStrike" kern="1200" cap="none" spc="0" normalizeH="0" baseline="0" noProof="0">
                <a:ln>
                  <a:noFill/>
                </a:ln>
                <a:solidFill>
                  <a:prstClr val="black"/>
                </a:solidFill>
                <a:effectLst/>
                <a:uLnTx/>
                <a:uFillTx/>
                <a:latin typeface="Calibri Light" panose="020F0302020204030204"/>
                <a:ea typeface="+mj-ea"/>
                <a:cs typeface="+mj-cs"/>
              </a:rPr>
              <a:t>Implementing Ci3T Models: </a:t>
            </a:r>
            <a:br>
              <a:rPr kumimoji="0" lang="en-US" altLang="en-US" sz="31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altLang="en-US" sz="3100" b="1" i="0" u="none" strike="noStrike" kern="1200" cap="none" spc="0" normalizeH="0" baseline="0" noProof="0">
                <a:ln>
                  <a:noFill/>
                </a:ln>
                <a:solidFill>
                  <a:prstClr val="black"/>
                </a:solidFill>
                <a:effectLst/>
                <a:uLnTx/>
                <a:uFillTx/>
                <a:latin typeface="Calibri Light" panose="020F0302020204030204"/>
                <a:ea typeface="+mj-ea"/>
                <a:cs typeface="+mj-cs"/>
              </a:rPr>
              <a:t>A Respectful Partnership</a:t>
            </a:r>
            <a:br>
              <a:rPr kumimoji="0" lang="en-US" altLang="en-US" sz="3600" b="1" i="0" u="none" strike="noStrike" kern="1200" cap="none" spc="0" normalizeH="0" baseline="0" noProof="0">
                <a:ln>
                  <a:noFill/>
                </a:ln>
                <a:solidFill>
                  <a:prstClr val="black"/>
                </a:solidFill>
                <a:effectLst/>
                <a:uLnTx/>
                <a:uFillTx/>
                <a:latin typeface="Calibri Light" panose="020F0302020204030204"/>
                <a:ea typeface="+mj-ea"/>
                <a:cs typeface="+mj-cs"/>
              </a:rPr>
            </a:br>
            <a:endParaRPr kumimoji="0" lang="en-US" altLang="en-US" sz="3600" b="1" i="0" u="none" strike="noStrike" kern="1200" cap="none" spc="0" normalizeH="0" baseline="0" noProof="0">
              <a:ln>
                <a:noFill/>
              </a:ln>
              <a:solidFill>
                <a:srgbClr val="FF0000"/>
              </a:solidFill>
              <a:effectLst/>
              <a:uLnTx/>
              <a:uFillTx/>
              <a:latin typeface="Calibri Light" panose="020F0302020204030204"/>
              <a:ea typeface="+mj-ea"/>
              <a:cs typeface="+mj-cs"/>
            </a:endParaRPr>
          </a:p>
        </p:txBody>
      </p:sp>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4830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sp>
        <p:nvSpPr>
          <p:cNvPr id="14" name="Title 2">
            <a:extLst>
              <a:ext uri="{FF2B5EF4-FFF2-40B4-BE49-F238E27FC236}">
                <a16:creationId xmlns:a16="http://schemas.microsoft.com/office/drawing/2014/main" id="{2E433A19-8A0B-4E49-B21E-3470991572A0}"/>
              </a:ext>
            </a:extLst>
          </p:cNvPr>
          <p:cNvSpPr txBox="1">
            <a:spLocks/>
          </p:cNvSpPr>
          <p:nvPr/>
        </p:nvSpPr>
        <p:spPr>
          <a:xfrm>
            <a:off x="1100750" y="241506"/>
            <a:ext cx="10515600" cy="1325563"/>
          </a:xfrm>
          <a:prstGeom prst="rect">
            <a:avLst/>
          </a:prstGeom>
          <a:solidFill>
            <a:schemeClr val="accent5">
              <a:lumMod val="75000"/>
            </a:schemeClr>
          </a:solidFill>
        </p:spPr>
        <p:txBody>
          <a:bodyPr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solidFill>
                  <a:schemeClr val="bg1"/>
                </a:solidFill>
                <a:latin typeface="Calibri Light" panose="020F0302020204030204" pitchFamily="34" charset="0"/>
                <a:ea typeface="Calibri" panose="020F0502020204030204" pitchFamily="34" charset="0"/>
                <a:cs typeface="Times New Roman" panose="02020603050405020304" pitchFamily="18" charset="0"/>
              </a:rPr>
              <a:t>Collecting screening data</a:t>
            </a:r>
            <a:endParaRPr lang="en-US" sz="4000">
              <a:solidFill>
                <a:schemeClr val="bg1"/>
              </a:solidFill>
            </a:endParaRPr>
          </a:p>
        </p:txBody>
      </p:sp>
      <p:sp>
        <p:nvSpPr>
          <p:cNvPr id="15" name="Content Placeholder 4">
            <a:extLst>
              <a:ext uri="{FF2B5EF4-FFF2-40B4-BE49-F238E27FC236}">
                <a16:creationId xmlns:a16="http://schemas.microsoft.com/office/drawing/2014/main" id="{56F642AF-095B-4ACB-8E23-4D0A4D8CB585}"/>
              </a:ext>
            </a:extLst>
          </p:cNvPr>
          <p:cNvSpPr txBox="1">
            <a:spLocks/>
          </p:cNvSpPr>
          <p:nvPr/>
        </p:nvSpPr>
        <p:spPr>
          <a:xfrm>
            <a:off x="1100750" y="1567069"/>
            <a:ext cx="10515600" cy="3527857"/>
          </a:xfrm>
          <a:prstGeom prst="rect">
            <a:avLst/>
          </a:prstGeom>
          <a:solidFill>
            <a:schemeClr val="accent5">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If you are currently screening in your school</a:t>
            </a:r>
          </a:p>
          <a:p>
            <a:pPr lvl="1"/>
            <a:r>
              <a:rPr lang="en-US">
                <a:solidFill>
                  <a:schemeClr val="tx1"/>
                </a:solidFill>
              </a:rPr>
              <a:t>Do you have access to your students’ data?</a:t>
            </a:r>
          </a:p>
          <a:p>
            <a:pPr lvl="1"/>
            <a:r>
              <a:rPr lang="en-US">
                <a:solidFill>
                  <a:schemeClr val="tx1"/>
                </a:solidFill>
              </a:rPr>
              <a:t>How do you use data to inform instruction?</a:t>
            </a:r>
          </a:p>
          <a:p>
            <a:pPr lvl="1"/>
            <a:r>
              <a:rPr lang="en-US">
                <a:solidFill>
                  <a:schemeClr val="tx1"/>
                </a:solidFill>
              </a:rPr>
              <a:t>How (and with who) do you share the data?</a:t>
            </a:r>
          </a:p>
          <a:p>
            <a:pPr lvl="1"/>
            <a:r>
              <a:rPr lang="en-US">
                <a:solidFill>
                  <a:schemeClr val="tx1"/>
                </a:solidFill>
              </a:rPr>
              <a:t>What are some opportunities for growth?</a:t>
            </a:r>
          </a:p>
          <a:p>
            <a:pPr marL="457200" lvl="1" indent="0">
              <a:buNone/>
            </a:pPr>
            <a:endParaRPr lang="en-US">
              <a:solidFill>
                <a:schemeClr val="tx1"/>
              </a:solidFill>
            </a:endParaRPr>
          </a:p>
          <a:p>
            <a:pPr marL="0" indent="0">
              <a:buNone/>
            </a:pPr>
            <a:r>
              <a:rPr lang="en-US"/>
              <a:t>If you are not screening in your school</a:t>
            </a:r>
          </a:p>
          <a:p>
            <a:pPr lvl="1"/>
            <a:r>
              <a:rPr lang="en-US">
                <a:solidFill>
                  <a:schemeClr val="tx1"/>
                </a:solidFill>
              </a:rPr>
              <a:t>What questions do you have?</a:t>
            </a:r>
          </a:p>
        </p:txBody>
      </p:sp>
      <p:pic>
        <p:nvPicPr>
          <p:cNvPr id="18" name="Picture 17" descr="Text&#10;&#10;Description automatically generated">
            <a:extLst>
              <a:ext uri="{FF2B5EF4-FFF2-40B4-BE49-F238E27FC236}">
                <a16:creationId xmlns:a16="http://schemas.microsoft.com/office/drawing/2014/main" id="{0CDF0E87-1C29-48C4-9871-46FD0DA0D6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90278" y="1567069"/>
            <a:ext cx="2726072" cy="3527857"/>
          </a:xfrm>
          <a:prstGeom prst="rect">
            <a:avLst/>
          </a:prstGeom>
          <a:ln>
            <a:solidFill>
              <a:schemeClr val="tx1"/>
            </a:solidFill>
          </a:ln>
        </p:spPr>
      </p:pic>
      <p:sp>
        <p:nvSpPr>
          <p:cNvPr id="19" name="TextBox 18">
            <a:extLst>
              <a:ext uri="{FF2B5EF4-FFF2-40B4-BE49-F238E27FC236}">
                <a16:creationId xmlns:a16="http://schemas.microsoft.com/office/drawing/2014/main" id="{7F392B08-928B-4082-A0E6-A198C5CB5755}"/>
              </a:ext>
            </a:extLst>
          </p:cNvPr>
          <p:cNvSpPr txBox="1"/>
          <p:nvPr/>
        </p:nvSpPr>
        <p:spPr>
          <a:xfrm>
            <a:off x="7591598" y="1197737"/>
            <a:ext cx="4148196" cy="369332"/>
          </a:xfrm>
          <a:prstGeom prst="rect">
            <a:avLst/>
          </a:prstGeom>
          <a:noFill/>
        </p:spPr>
        <p:txBody>
          <a:bodyPr wrap="square" rtlCol="0">
            <a:spAutoFit/>
          </a:bodyPr>
          <a:lstStyle/>
          <a:p>
            <a:r>
              <a:rPr lang="en-US" b="1">
                <a:solidFill>
                  <a:schemeClr val="bg1"/>
                </a:solidFill>
                <a:latin typeface="Verdana" panose="020B0604030504040204" pitchFamily="34" charset="0"/>
              </a:rPr>
              <a:t>tinyurl.com/sharingscreening</a:t>
            </a:r>
            <a:endParaRPr lang="en-US" b="1">
              <a:solidFill>
                <a:schemeClr val="bg1"/>
              </a:solidFill>
            </a:endParaRPr>
          </a:p>
        </p:txBody>
      </p:sp>
    </p:spTree>
    <p:extLst>
      <p:ext uri="{BB962C8B-B14F-4D97-AF65-F5344CB8AC3E}">
        <p14:creationId xmlns:p14="http://schemas.microsoft.com/office/powerpoint/2010/main" val="2619340918"/>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Planning for Next Steps</a:t>
            </a:r>
          </a:p>
          <a:p>
            <a:endParaRPr lang="en-US" dirty="0"/>
          </a:p>
        </p:txBody>
      </p:sp>
      <p:pic>
        <p:nvPicPr>
          <p:cNvPr id="4" name="Picture 5" descr="A close up of a logo&#10;&#10;Description automatically generated">
            <a:extLst>
              <a:ext uri="{FF2B5EF4-FFF2-40B4-BE49-F238E27FC236}">
                <a16:creationId xmlns:a16="http://schemas.microsoft.com/office/drawing/2014/main" id="{DFF27374-3F24-4653-9DCC-C2429196E0A7}"/>
              </a:ext>
            </a:extLst>
          </p:cNvPr>
          <p:cNvPicPr>
            <a:picLocks noChangeAspect="1"/>
          </p:cNvPicPr>
          <p:nvPr/>
        </p:nvPicPr>
        <p:blipFill>
          <a:blip r:embed="rId2"/>
          <a:stretch>
            <a:fillRect/>
          </a:stretch>
        </p:blipFill>
        <p:spPr>
          <a:xfrm>
            <a:off x="9106677" y="4088437"/>
            <a:ext cx="3010678" cy="2769563"/>
          </a:xfrm>
          <a:prstGeom prst="rect">
            <a:avLst/>
          </a:prstGeom>
        </p:spPr>
      </p:pic>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97BFA-C515-41D5-A6D9-B636AFB1835B}"/>
              </a:ext>
            </a:extLst>
          </p:cNvPr>
          <p:cNvSpPr txBox="1"/>
          <p:nvPr/>
        </p:nvSpPr>
        <p:spPr>
          <a:xfrm>
            <a:off x="419327" y="534585"/>
            <a:ext cx="6619243" cy="1268962"/>
          </a:xfrm>
          <a:prstGeom prst="rect">
            <a:avLst/>
          </a:prstGeom>
        </p:spPr>
        <p:txBody>
          <a:bodyPr vert="horz" lIns="91440" tIns="45720" rIns="91440" bIns="45720" rtlCol="0" anchor="b">
            <a:normAutofit/>
          </a:bodyPr>
          <a:lstStyle/>
          <a:p>
            <a:pPr>
              <a:spcBef>
                <a:spcPct val="0"/>
              </a:spcBef>
              <a:spcAft>
                <a:spcPts val="600"/>
              </a:spcAft>
            </a:pPr>
            <a:endParaRPr lang="en-US" sz="4000">
              <a:solidFill>
                <a:schemeClr val="tx2"/>
              </a:solidFill>
              <a:latin typeface="+mj-lt"/>
              <a:ea typeface="+mj-ea"/>
              <a:cs typeface="+mj-cs"/>
            </a:endParaRPr>
          </a:p>
        </p:txBody>
      </p:sp>
      <p:sp>
        <p:nvSpPr>
          <p:cNvPr id="3" name="TextBox 2">
            <a:extLst>
              <a:ext uri="{FF2B5EF4-FFF2-40B4-BE49-F238E27FC236}">
                <a16:creationId xmlns:a16="http://schemas.microsoft.com/office/drawing/2014/main" id="{8FF6F58D-4389-4527-9C96-6244A7AF8582}"/>
              </a:ext>
            </a:extLst>
          </p:cNvPr>
          <p:cNvSpPr txBox="1"/>
          <p:nvPr/>
        </p:nvSpPr>
        <p:spPr>
          <a:xfrm>
            <a:off x="1803362" y="2338082"/>
            <a:ext cx="9757605"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nSpc>
                <a:spcPct val="90000"/>
              </a:lnSpc>
              <a:spcBef>
                <a:spcPct val="0"/>
              </a:spcBef>
              <a:spcAft>
                <a:spcPct val="15000"/>
              </a:spcAft>
            </a:pPr>
            <a:endParaRPr lang="en-US" sz="3600" b="1">
              <a:cs typeface="Calibri"/>
            </a:endParaRPr>
          </a:p>
        </p:txBody>
      </p:sp>
      <p:sp>
        <p:nvSpPr>
          <p:cNvPr id="4" name="TextBox 3">
            <a:extLst>
              <a:ext uri="{FF2B5EF4-FFF2-40B4-BE49-F238E27FC236}">
                <a16:creationId xmlns:a16="http://schemas.microsoft.com/office/drawing/2014/main" id="{3A8ABBEE-6968-47C2-B75A-05E6A68BDDD0}"/>
              </a:ext>
            </a:extLst>
          </p:cNvPr>
          <p:cNvSpPr txBox="1"/>
          <p:nvPr/>
        </p:nvSpPr>
        <p:spPr>
          <a:xfrm>
            <a:off x="203979" y="156713"/>
            <a:ext cx="83696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Ci3T: Monitoring for Success: Using Data to Inform Instruction </a:t>
            </a:r>
          </a:p>
          <a:p>
            <a:r>
              <a:rPr lang="en-US" sz="3600"/>
              <a:t>… Action Planning</a:t>
            </a:r>
          </a:p>
        </p:txBody>
      </p:sp>
      <p:pic>
        <p:nvPicPr>
          <p:cNvPr id="7" name="Picture 8" descr="A screenshot of a cell phone&#10;&#10;Description automatically generated">
            <a:extLst>
              <a:ext uri="{FF2B5EF4-FFF2-40B4-BE49-F238E27FC236}">
                <a16:creationId xmlns:a16="http://schemas.microsoft.com/office/drawing/2014/main" id="{CFD211A7-4EF2-4EE3-A2AA-2A5E784B5099}"/>
              </a:ext>
            </a:extLst>
          </p:cNvPr>
          <p:cNvPicPr>
            <a:picLocks noChangeAspect="1"/>
          </p:cNvPicPr>
          <p:nvPr/>
        </p:nvPicPr>
        <p:blipFill>
          <a:blip r:embed="rId2"/>
          <a:stretch>
            <a:fillRect/>
          </a:stretch>
        </p:blipFill>
        <p:spPr>
          <a:xfrm>
            <a:off x="4673139" y="1445669"/>
            <a:ext cx="6515334" cy="5255618"/>
          </a:xfrm>
          <a:prstGeom prst="rect">
            <a:avLst/>
          </a:prstGeom>
          <a:ln w="57150">
            <a:solidFill>
              <a:srgbClr val="00B0F0"/>
            </a:solidFill>
          </a:ln>
        </p:spPr>
      </p:pic>
      <p:pic>
        <p:nvPicPr>
          <p:cNvPr id="9" name="Picture 9" descr="A picture containing chair, white, holding, person&#10;&#10;Description automatically generated">
            <a:extLst>
              <a:ext uri="{FF2B5EF4-FFF2-40B4-BE49-F238E27FC236}">
                <a16:creationId xmlns:a16="http://schemas.microsoft.com/office/drawing/2014/main" id="{E5411E36-313C-401F-8DD7-A1218EC08B21}"/>
              </a:ext>
            </a:extLst>
          </p:cNvPr>
          <p:cNvPicPr>
            <a:picLocks noChangeAspect="1"/>
          </p:cNvPicPr>
          <p:nvPr/>
        </p:nvPicPr>
        <p:blipFill>
          <a:blip r:embed="rId3"/>
          <a:stretch>
            <a:fillRect/>
          </a:stretch>
        </p:blipFill>
        <p:spPr>
          <a:xfrm>
            <a:off x="1003527" y="3091543"/>
            <a:ext cx="1411060" cy="3113314"/>
          </a:xfrm>
          <a:prstGeom prst="rect">
            <a:avLst/>
          </a:prstGeom>
        </p:spPr>
      </p:pic>
    </p:spTree>
    <p:extLst>
      <p:ext uri="{BB962C8B-B14F-4D97-AF65-F5344CB8AC3E}">
        <p14:creationId xmlns:p14="http://schemas.microsoft.com/office/powerpoint/2010/main" val="35016726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A939E53-2906-45AE-8852-88E5566988C4}"/>
              </a:ext>
            </a:extLst>
          </p:cNvPr>
          <p:cNvPicPr>
            <a:picLocks noChangeAspect="1"/>
          </p:cNvPicPr>
          <p:nvPr/>
        </p:nvPicPr>
        <p:blipFill>
          <a:blip r:embed="rId2"/>
          <a:stretch>
            <a:fillRect/>
          </a:stretch>
        </p:blipFill>
        <p:spPr>
          <a:xfrm>
            <a:off x="0" y="2187652"/>
            <a:ext cx="6559312" cy="4267017"/>
          </a:xfrm>
          <a:prstGeom prst="rect">
            <a:avLst/>
          </a:prstGeom>
        </p:spPr>
      </p:pic>
      <p:pic>
        <p:nvPicPr>
          <p:cNvPr id="4" name="Picture 3">
            <a:extLst>
              <a:ext uri="{FF2B5EF4-FFF2-40B4-BE49-F238E27FC236}">
                <a16:creationId xmlns:a16="http://schemas.microsoft.com/office/drawing/2014/main" id="{7873FE19-7FFC-4437-BD4B-D319A9D3C8FB}"/>
              </a:ext>
            </a:extLst>
          </p:cNvPr>
          <p:cNvPicPr>
            <a:picLocks/>
          </p:cNvPicPr>
          <p:nvPr/>
        </p:nvPicPr>
        <p:blipFill>
          <a:blip r:embed="rId3"/>
          <a:stretch>
            <a:fillRect/>
          </a:stretch>
        </p:blipFill>
        <p:spPr>
          <a:xfrm flipV="1">
            <a:off x="6170000" y="2187653"/>
            <a:ext cx="515935" cy="541234"/>
          </a:xfrm>
          <a:prstGeom prst="rect">
            <a:avLst/>
          </a:prstGeom>
        </p:spPr>
      </p:pic>
      <p:pic>
        <p:nvPicPr>
          <p:cNvPr id="6" name="Picture 5"/>
          <p:cNvPicPr>
            <a:picLocks noChangeAspect="1"/>
          </p:cNvPicPr>
          <p:nvPr/>
        </p:nvPicPr>
        <p:blipFill rotWithShape="1">
          <a:blip r:embed="rId4"/>
          <a:srcRect l="2166" t="2083" b="74636"/>
          <a:stretch/>
        </p:blipFill>
        <p:spPr>
          <a:xfrm>
            <a:off x="0" y="58316"/>
            <a:ext cx="9616666" cy="1632372"/>
          </a:xfrm>
          <a:prstGeom prst="rect">
            <a:avLst/>
          </a:prstGeom>
        </p:spPr>
      </p:pic>
      <p:pic>
        <p:nvPicPr>
          <p:cNvPr id="5" name="Picture 4"/>
          <p:cNvPicPr>
            <a:picLocks noChangeAspect="1"/>
          </p:cNvPicPr>
          <p:nvPr/>
        </p:nvPicPr>
        <p:blipFill>
          <a:blip r:embed="rId5"/>
          <a:stretch>
            <a:fillRect/>
          </a:stretch>
        </p:blipFill>
        <p:spPr>
          <a:xfrm>
            <a:off x="6685935" y="1024775"/>
            <a:ext cx="3867109" cy="4452295"/>
          </a:xfrm>
          <a:prstGeom prst="rect">
            <a:avLst/>
          </a:prstGeom>
          <a:ln>
            <a:noFill/>
          </a:ln>
          <a:effectLst>
            <a:outerShdw blurRad="292100" dist="139700" dir="2700000" algn="tl" rotWithShape="0">
              <a:srgbClr val="333333">
                <a:alpha val="65000"/>
              </a:srgbClr>
            </a:outerShdw>
          </a:effectLst>
        </p:spPr>
      </p:pic>
      <p:pic>
        <p:nvPicPr>
          <p:cNvPr id="7" name="Picture 1">
            <a:extLst>
              <a:ext uri="{FF2B5EF4-FFF2-40B4-BE49-F238E27FC236}">
                <a16:creationId xmlns:a16="http://schemas.microsoft.com/office/drawing/2014/main" id="{5A26062A-0687-4567-A762-D6234427B69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23145" y="4656252"/>
            <a:ext cx="1904105" cy="210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2346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273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hlinkClick r:id="rId2"/>
            <a:extLst>
              <a:ext uri="{FF2B5EF4-FFF2-40B4-BE49-F238E27FC236}">
                <a16:creationId xmlns:a16="http://schemas.microsoft.com/office/drawing/2014/main" id="{C15D6348-A12B-4E82-BE46-FB429F312692}"/>
              </a:ext>
            </a:extLst>
          </p:cNvPr>
          <p:cNvSpPr>
            <a:spLocks noChangeArrowheads="1"/>
          </p:cNvSpPr>
          <p:nvPr/>
        </p:nvSpPr>
        <p:spPr bwMode="auto">
          <a:xfrm>
            <a:off x="7124827" y="17127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63E3899F-7F58-477F-B442-2C960B058256}"/>
              </a:ext>
            </a:extLst>
          </p:cNvPr>
          <p:cNvPicPr>
            <a:picLocks noChangeAspect="1"/>
          </p:cNvPicPr>
          <p:nvPr/>
        </p:nvPicPr>
        <p:blipFill>
          <a:blip r:embed="rId3"/>
          <a:stretch>
            <a:fillRect/>
          </a:stretch>
        </p:blipFill>
        <p:spPr>
          <a:xfrm>
            <a:off x="7124827" y="879621"/>
            <a:ext cx="4264387" cy="5483745"/>
          </a:xfrm>
          <a:prstGeom prst="rect">
            <a:avLst/>
          </a:prstGeom>
          <a:ln>
            <a:noFill/>
          </a:ln>
          <a:effectLst>
            <a:outerShdw blurRad="292100" dist="139700" dir="2700000" algn="tl" rotWithShape="0">
              <a:srgbClr val="333333">
                <a:alpha val="65000"/>
              </a:srgbClr>
            </a:outerShdw>
          </a:effectLst>
        </p:spPr>
      </p:pic>
      <p:graphicFrame>
        <p:nvGraphicFramePr>
          <p:cNvPr id="3" name="Table 2">
            <a:extLst>
              <a:ext uri="{FF2B5EF4-FFF2-40B4-BE49-F238E27FC236}">
                <a16:creationId xmlns:a16="http://schemas.microsoft.com/office/drawing/2014/main" id="{298A90AD-286F-44B9-8ABC-7A53FED6B035}"/>
              </a:ext>
            </a:extLst>
          </p:cNvPr>
          <p:cNvGraphicFramePr>
            <a:graphicFrameLocks noGrp="1"/>
          </p:cNvGraphicFramePr>
          <p:nvPr/>
        </p:nvGraphicFramePr>
        <p:xfrm>
          <a:off x="437906" y="1712786"/>
          <a:ext cx="6318885" cy="2915922"/>
        </p:xfrm>
        <a:graphic>
          <a:graphicData uri="http://schemas.openxmlformats.org/drawingml/2006/table">
            <a:tbl>
              <a:tblPr firstRow="1" firstCol="1" bandRow="1"/>
              <a:tblGrid>
                <a:gridCol w="3025775">
                  <a:extLst>
                    <a:ext uri="{9D8B030D-6E8A-4147-A177-3AD203B41FA5}">
                      <a16:colId xmlns:a16="http://schemas.microsoft.com/office/drawing/2014/main" val="1423383845"/>
                    </a:ext>
                  </a:extLst>
                </a:gridCol>
                <a:gridCol w="1647825">
                  <a:extLst>
                    <a:ext uri="{9D8B030D-6E8A-4147-A177-3AD203B41FA5}">
                      <a16:colId xmlns:a16="http://schemas.microsoft.com/office/drawing/2014/main" val="577599436"/>
                    </a:ext>
                  </a:extLst>
                </a:gridCol>
                <a:gridCol w="1645285">
                  <a:extLst>
                    <a:ext uri="{9D8B030D-6E8A-4147-A177-3AD203B41FA5}">
                      <a16:colId xmlns:a16="http://schemas.microsoft.com/office/drawing/2014/main" val="470064211"/>
                    </a:ext>
                  </a:extLst>
                </a:gridCol>
              </a:tblGrid>
              <a:tr h="296545">
                <a:tc>
                  <a:txBody>
                    <a:bodyPr/>
                    <a:lstStyle/>
                    <a:p>
                      <a:pPr marL="0" marR="0">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Ci3T</a:t>
                      </a: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EMPOWER Sessions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Location: Remote via Zoom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Attended by:</a:t>
                      </a: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School Ci3T Leadership Teams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Ci3T District Trainers and Coaches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Faculty and Staff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Families (adults only)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Community Members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Times CST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 Times Tentative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937193889"/>
                  </a:ext>
                </a:extLst>
              </a:tr>
              <a:tr h="119380">
                <a:tc>
                  <a:txBody>
                    <a:bodyPr/>
                    <a:lstStyle/>
                    <a:p>
                      <a:pPr marL="342900" marR="0" lvl="0" indent="-342900">
                        <a:lnSpc>
                          <a:spcPct val="107000"/>
                        </a:lnSpc>
                        <a:spcBef>
                          <a:spcPts val="0"/>
                        </a:spcBef>
                        <a:spcAft>
                          <a:spcPts val="0"/>
                        </a:spcAft>
                        <a:buFont typeface="+mj-lt"/>
                        <a:buAutoNum type="arabicPeriod"/>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 we set up for Success? Using Your Ci3T Structures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September 22,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4952690"/>
                  </a:ext>
                </a:extLst>
              </a:tr>
              <a:tr h="79375">
                <a:tc>
                  <a:txBody>
                    <a:bodyPr/>
                    <a:lstStyle/>
                    <a:p>
                      <a:pPr marL="342900" marR="0" lvl="0" indent="-342900">
                        <a:lnSpc>
                          <a:spcPct val="107000"/>
                        </a:lnSpc>
                        <a:spcBef>
                          <a:spcPts val="0"/>
                        </a:spcBef>
                        <a:spcAft>
                          <a:spcPts val="0"/>
                        </a:spcAft>
                        <a:buFont typeface="+mj-lt"/>
                        <a:buAutoNum type="arabicPeriod" startAt="2"/>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You’ve Got This! Using Your Ci3T Structures to Support Positive Behavior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November 10,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24970227"/>
                  </a:ext>
                </a:extLst>
              </a:tr>
              <a:tr h="119380">
                <a:tc>
                  <a:txBody>
                    <a:bodyPr/>
                    <a:lstStyle/>
                    <a:p>
                      <a:pPr marL="342900" marR="0" lvl="0" indent="-342900">
                        <a:lnSpc>
                          <a:spcPct val="107000"/>
                        </a:lnSpc>
                        <a:spcBef>
                          <a:spcPts val="0"/>
                        </a:spcBef>
                        <a:spcAft>
                          <a:spcPts val="0"/>
                        </a:spcAft>
                        <a:buFont typeface="+mj-lt"/>
                        <a:buAutoNum type="arabicPeriod" startAt="3"/>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Do I Need to Know About Screening?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January 13,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4521217"/>
                  </a:ext>
                </a:extLst>
              </a:tr>
              <a:tr h="119380">
                <a:tc>
                  <a:txBody>
                    <a:bodyPr/>
                    <a:lstStyle/>
                    <a:p>
                      <a:pPr marL="342900" marR="0" lvl="0" indent="-342900">
                        <a:lnSpc>
                          <a:spcPct val="107000"/>
                        </a:lnSpc>
                        <a:spcBef>
                          <a:spcPts val="0"/>
                        </a:spcBef>
                        <a:spcAft>
                          <a:spcPts val="0"/>
                        </a:spcAft>
                        <a:buFont typeface="+mj-lt"/>
                        <a:buAutoNum type="arabicPeriod" startAt="4"/>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Where did that come from? Understanding and Managing Acting Out Behavior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February 17,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4826025"/>
                  </a:ext>
                </a:extLst>
              </a:tr>
              <a:tr h="119380">
                <a:tc>
                  <a:txBody>
                    <a:bodyPr/>
                    <a:lstStyle/>
                    <a:p>
                      <a:pPr marL="342900" marR="0" lvl="0" indent="-342900">
                        <a:lnSpc>
                          <a:spcPct val="107000"/>
                        </a:lnSpc>
                        <a:spcBef>
                          <a:spcPts val="0"/>
                        </a:spcBef>
                        <a:spcAft>
                          <a:spcPts val="0"/>
                        </a:spcAft>
                        <a:buFont typeface="+mj-lt"/>
                        <a:buAutoNum type="arabicPeriod" startAt="5"/>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do I support students who are feeling anxious? Practical Strategies that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April 19,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0893040"/>
                  </a:ext>
                </a:extLst>
              </a:tr>
            </a:tbl>
          </a:graphicData>
        </a:graphic>
      </p:graphicFrame>
    </p:spTree>
    <p:extLst>
      <p:ext uri="{BB962C8B-B14F-4D97-AF65-F5344CB8AC3E}">
        <p14:creationId xmlns:p14="http://schemas.microsoft.com/office/powerpoint/2010/main" val="26903317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hlinkClick r:id="rId2"/>
            <a:extLst>
              <a:ext uri="{FF2B5EF4-FFF2-40B4-BE49-F238E27FC236}">
                <a16:creationId xmlns:a16="http://schemas.microsoft.com/office/drawing/2014/main" id="{C15D6348-A12B-4E82-BE46-FB429F312692}"/>
              </a:ext>
            </a:extLst>
          </p:cNvPr>
          <p:cNvSpPr>
            <a:spLocks noChangeArrowheads="1"/>
          </p:cNvSpPr>
          <p:nvPr/>
        </p:nvSpPr>
        <p:spPr bwMode="auto">
          <a:xfrm>
            <a:off x="7124827" y="17127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a:extLst>
              <a:ext uri="{FF2B5EF4-FFF2-40B4-BE49-F238E27FC236}">
                <a16:creationId xmlns:a16="http://schemas.microsoft.com/office/drawing/2014/main" id="{8DC3BA5C-A5D7-4EC1-93F2-815D4F8BE99D}"/>
              </a:ext>
            </a:extLst>
          </p:cNvPr>
          <p:cNvGraphicFramePr>
            <a:graphicFrameLocks noGrp="1"/>
          </p:cNvGraphicFramePr>
          <p:nvPr/>
        </p:nvGraphicFramePr>
        <p:xfrm>
          <a:off x="5573432" y="2471579"/>
          <a:ext cx="6318885" cy="3059430"/>
        </p:xfrm>
        <a:graphic>
          <a:graphicData uri="http://schemas.openxmlformats.org/drawingml/2006/table">
            <a:tbl>
              <a:tblPr firstRow="1" firstCol="1" bandRow="1"/>
              <a:tblGrid>
                <a:gridCol w="3025775">
                  <a:extLst>
                    <a:ext uri="{9D8B030D-6E8A-4147-A177-3AD203B41FA5}">
                      <a16:colId xmlns:a16="http://schemas.microsoft.com/office/drawing/2014/main" val="513317010"/>
                    </a:ext>
                  </a:extLst>
                </a:gridCol>
                <a:gridCol w="1647825">
                  <a:extLst>
                    <a:ext uri="{9D8B030D-6E8A-4147-A177-3AD203B41FA5}">
                      <a16:colId xmlns:a16="http://schemas.microsoft.com/office/drawing/2014/main" val="2983945755"/>
                    </a:ext>
                  </a:extLst>
                </a:gridCol>
                <a:gridCol w="1645285">
                  <a:extLst>
                    <a:ext uri="{9D8B030D-6E8A-4147-A177-3AD203B41FA5}">
                      <a16:colId xmlns:a16="http://schemas.microsoft.com/office/drawing/2014/main" val="1350488448"/>
                    </a:ext>
                  </a:extLst>
                </a:gridCol>
              </a:tblGrid>
              <a:tr h="142240">
                <a:tc>
                  <a:txBody>
                    <a:bodyPr/>
                    <a:lstStyle/>
                    <a:p>
                      <a:pPr marL="0" marR="0">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Ci3T </a:t>
                      </a: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Trainers &amp; Coaches Calls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Location:</a:t>
                      </a: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*Held Remotely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Attended by: </a:t>
                      </a: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Ci3T Trainers, Coaches, or Leadership Team Members; open to interested parties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Zoom link: </a:t>
                      </a:r>
                      <a:r>
                        <a:rPr lang="en-US" sz="11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https://kansas.zoom.us/j/92361953100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ACDA"/>
                    </a:solidFill>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ACDA"/>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Times CST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ACDA"/>
                    </a:solidFill>
                  </a:tcPr>
                </a:tc>
                <a:extLst>
                  <a:ext uri="{0D108BD9-81ED-4DB2-BD59-A6C34878D82A}">
                    <a16:rowId xmlns:a16="http://schemas.microsoft.com/office/drawing/2014/main" val="2119958780"/>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August 05,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638958"/>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September 02,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452853"/>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October 19,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9151994"/>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November 17,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7311625"/>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December 14,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446716"/>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January 20,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172428"/>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February 22,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165185"/>
                  </a:ext>
                </a:extLst>
              </a:tr>
              <a:tr h="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March 24,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4271429"/>
                  </a:ext>
                </a:extLst>
              </a:tr>
              <a:tr h="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April 12,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7675610"/>
                  </a:ext>
                </a:extLst>
              </a:tr>
              <a:tr h="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May 04,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062559"/>
                  </a:ext>
                </a:extLst>
              </a:tr>
              <a:tr h="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June 02,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3852649"/>
                  </a:ext>
                </a:extLst>
              </a:tr>
            </a:tbl>
          </a:graphicData>
        </a:graphic>
      </p:graphicFrame>
      <p:pic>
        <p:nvPicPr>
          <p:cNvPr id="6" name="Picture 5">
            <a:extLst>
              <a:ext uri="{FF2B5EF4-FFF2-40B4-BE49-F238E27FC236}">
                <a16:creationId xmlns:a16="http://schemas.microsoft.com/office/drawing/2014/main" id="{244FA71D-C052-4784-AF13-8EC48E7EE2A2}"/>
              </a:ext>
            </a:extLst>
          </p:cNvPr>
          <p:cNvPicPr>
            <a:picLocks noChangeAspect="1"/>
          </p:cNvPicPr>
          <p:nvPr/>
        </p:nvPicPr>
        <p:blipFill>
          <a:blip r:embed="rId3"/>
          <a:stretch>
            <a:fillRect/>
          </a:stretch>
        </p:blipFill>
        <p:spPr>
          <a:xfrm>
            <a:off x="299683" y="1239894"/>
            <a:ext cx="4468570" cy="5522799"/>
          </a:xfrm>
          <a:prstGeom prst="rect">
            <a:avLst/>
          </a:prstGeom>
        </p:spPr>
      </p:pic>
    </p:spTree>
    <p:extLst>
      <p:ext uri="{BB962C8B-B14F-4D97-AF65-F5344CB8AC3E}">
        <p14:creationId xmlns:p14="http://schemas.microsoft.com/office/powerpoint/2010/main" val="30786851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a:t>
            </a:r>
          </a:p>
        </p:txBody>
      </p:sp>
    </p:spTree>
    <p:extLst>
      <p:ext uri="{BB962C8B-B14F-4D97-AF65-F5344CB8AC3E}">
        <p14:creationId xmlns:p14="http://schemas.microsoft.com/office/powerpoint/2010/main" val="955510569"/>
      </p:ext>
    </p:extLst>
  </p:cSld>
  <p:clrMapOvr>
    <a:masterClrMapping/>
  </p:clrMapOvr>
</p:sld>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D6F2DD0-3822-477C-AB5E-F09F6C618534}">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B225BFA85A2445B805D9AF11F453AA" ma:contentTypeVersion="10" ma:contentTypeDescription="Create a new document." ma:contentTypeScope="" ma:versionID="ff357ff082a8c29eda2e5b5f38cdb194">
  <xsd:schema xmlns:xsd="http://www.w3.org/2001/XMLSchema" xmlns:xs="http://www.w3.org/2001/XMLSchema" xmlns:p="http://schemas.microsoft.com/office/2006/metadata/properties" xmlns:ns2="0425abdb-b743-4de5-85a6-deb315ad3718" targetNamespace="http://schemas.microsoft.com/office/2006/metadata/properties" ma:root="true" ma:fieldsID="9bd60ff6c0d40cccb3a6c9d524a2c2e2" ns2:_="">
    <xsd:import namespace="0425abdb-b743-4de5-85a6-deb315ad37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5abdb-b743-4de5-85a6-deb315ad37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440916-DDDF-4928-ACE7-CBA47213D7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5abdb-b743-4de5-85a6-deb315ad37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B96E72-AC06-479C-B352-88369574E9D3}">
  <ds:schemaRefs>
    <ds:schemaRef ds:uri="http://schemas.microsoft.com/sharepoint/v3/contenttype/forms"/>
  </ds:schemaRefs>
</ds:datastoreItem>
</file>

<file path=customXml/itemProps3.xml><?xml version="1.0" encoding="utf-8"?>
<ds:datastoreItem xmlns:ds="http://schemas.openxmlformats.org/officeDocument/2006/customXml" ds:itemID="{7A644C6F-1B63-4B56-B590-2F79010B552E}">
  <ds:schemaRefs>
    <ds:schemaRef ds:uri="http://schemas.microsoft.com/office/infopath/2007/PartnerControls"/>
    <ds:schemaRef ds:uri="http://purl.org/dc/dcmitype/"/>
    <ds:schemaRef ds:uri="http://purl.org/dc/elements/1.1/"/>
    <ds:schemaRef ds:uri="http://schemas.openxmlformats.org/package/2006/metadata/core-properties"/>
    <ds:schemaRef ds:uri="http://schemas.microsoft.com/office/2006/metadata/properties"/>
    <ds:schemaRef ds:uri="0425abdb-b743-4de5-85a6-deb315ad3718"/>
    <ds:schemaRef ds:uri="http://schemas.microsoft.com/office/2006/documentManagement/typ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79</TotalTime>
  <Words>7286</Words>
  <Application>Microsoft Office PowerPoint</Application>
  <PresentationFormat>Widescreen</PresentationFormat>
  <Paragraphs>1302</Paragraphs>
  <Slides>97</Slides>
  <Notes>33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97</vt:i4>
      </vt:variant>
    </vt:vector>
  </HeadingPairs>
  <TitlesOfParts>
    <vt:vector size="113" baseType="lpstr">
      <vt:lpstr>Adobe Hebrew</vt:lpstr>
      <vt:lpstr>Arial</vt:lpstr>
      <vt:lpstr>Calibri</vt:lpstr>
      <vt:lpstr>Calibri Light</vt:lpstr>
      <vt:lpstr>Century Gothic</vt:lpstr>
      <vt:lpstr>Courier New</vt:lpstr>
      <vt:lpstr>Symbol</vt:lpstr>
      <vt:lpstr>System Font Regular</vt:lpstr>
      <vt:lpstr>Times New Roman</vt:lpstr>
      <vt:lpstr>Tw Cen MT</vt:lpstr>
      <vt:lpstr>Verdana</vt:lpstr>
      <vt:lpstr>Wingdings</vt:lpstr>
      <vt:lpstr>12_Office Theme</vt:lpstr>
      <vt:lpstr>17_Office Theme</vt:lpstr>
      <vt:lpstr>Ci3T</vt:lpstr>
      <vt:lpstr>18_Office Theme</vt:lpstr>
      <vt:lpstr>What do I Need to Know About Systematic Screening? </vt:lpstr>
      <vt:lpstr>Renaming: Breakout room number + First and Last Name</vt:lpstr>
      <vt:lpstr>PowerPoint Presentation</vt:lpstr>
      <vt:lpstr>Accessing Project EMPOWER Professional Learning</vt:lpstr>
      <vt:lpstr>Agenda</vt:lpstr>
      <vt:lpstr>Thank you…  For Your Commitment</vt:lpstr>
      <vt:lpstr>Agenda</vt:lpstr>
      <vt:lpstr>PowerPoint Presentation</vt:lpstr>
      <vt:lpstr>PowerPoint Presentation</vt:lpstr>
      <vt:lpstr>PowerPoint Presentation</vt:lpstr>
      <vt:lpstr>PowerPoint Presentation</vt:lpstr>
      <vt:lpstr>PowerPoint Presentation</vt:lpstr>
      <vt:lpstr>PowerPoint Presentation</vt:lpstr>
      <vt:lpstr>The Five Social and Emotional Learning Core Competencies</vt:lpstr>
      <vt:lpstr>Social Component:  Examples of Schoolwide Programs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PowerPoint Presentation</vt:lpstr>
      <vt:lpstr>PowerPoint Presentation</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Transparency, Access,  &amp; Collaboration</vt:lpstr>
      <vt:lpstr>PowerPoint Presentation</vt:lpstr>
      <vt:lpstr>Agenda</vt:lpstr>
      <vt:lpstr>PowerPoint Presentation</vt:lpstr>
      <vt:lpstr>PowerPoint Presentation</vt:lpstr>
      <vt:lpstr>PowerPoint Presentation</vt:lpstr>
      <vt:lpstr>PowerPoint Presentation</vt:lpstr>
      <vt:lpstr>Student Risk Screening Scale for Internalizing and Externalizing (SRSS-IE; Drummond, 1994; Lane &amp; Menzies, 2009) for Elementary Schools</vt:lpstr>
      <vt:lpstr>Student Risk Screening Scale for Internalizing and Externalizing (SRSS-IE; Drummond, 1994; Lane &amp; Menzies, 2009) for Secondary Schools</vt:lpstr>
      <vt:lpstr>SRSS-IE: Cut Scores</vt:lpstr>
      <vt:lpstr>Fall 2021 SRSS-Externalizing Results – School level</vt:lpstr>
      <vt:lpstr>Fall 2021 SRSS-Internalizing Results – School level</vt:lpstr>
      <vt:lpstr>Fall 2020 SRSS-Externalizing Results – Elementary</vt:lpstr>
      <vt:lpstr>Results:  SRSS-IE: Externalizing Subscale Elementary</vt:lpstr>
      <vt:lpstr>Results:  SRSS-IE: Internalizing Subscale Elementary</vt:lpstr>
      <vt:lpstr>Student Risk Screening Scale Fall 2004 – 2012 Middle School</vt:lpstr>
      <vt:lpstr>Middle School Study 1: Behavioral &amp; Academic Characteristics of SRSS Risk Groups</vt:lpstr>
      <vt:lpstr>SRSS-IE: Externalizing Subscale Middle school </vt:lpstr>
      <vt:lpstr>SRSS-IE: Internalizing Subscale Middle school  </vt:lpstr>
      <vt:lpstr>Screening Data: High School Yrs1-3</vt:lpstr>
      <vt:lpstr>SRSS-IE: Externalizing Subscale High school  </vt:lpstr>
      <vt:lpstr>SRSS-IE: Internalizing Subscale  High school  </vt:lpstr>
      <vt:lpstr>PowerPoint Presentation</vt:lpstr>
      <vt:lpstr>PowerPoint Presentation</vt:lpstr>
      <vt:lpstr>PowerPoint Presentation</vt:lpstr>
      <vt:lpstr>PowerPoint Presentation</vt:lpstr>
      <vt:lpstr>Project SCREEN</vt:lpstr>
      <vt:lpstr>PowerPoint Presentation</vt:lpstr>
      <vt:lpstr>Data Sharing</vt:lpstr>
      <vt:lpstr>Resources for screening available on PBIS.org…</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An illustration</vt:lpstr>
      <vt:lpstr>PowerPoint Presentation</vt:lpstr>
      <vt:lpstr>  Treatment Integrity  Social Validity  Monitor student progress</vt:lpstr>
      <vt:lpstr>Sample Elementary Intervention Grid: SSiS</vt:lpstr>
      <vt:lpstr>Active Supervision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Ci3T Monthly Leadership Team Meetings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Lane, Kathleen</cp:lastModifiedBy>
  <cp:revision>7</cp:revision>
  <cp:lastPrinted>2020-08-27T16:59:42Z</cp:lastPrinted>
  <dcterms:created xsi:type="dcterms:W3CDTF">2020-01-15T18:04:26Z</dcterms:created>
  <dcterms:modified xsi:type="dcterms:W3CDTF">2022-01-03T15:49:21Z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0x010100D9B225BFA85A2445B805D9AF11F453AA</vt:lpwstr>
  </property>
</Properties>
</file>